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2" r:id="rId2"/>
  </p:sldMasterIdLst>
  <p:notesMasterIdLst>
    <p:notesMasterId r:id="rId50"/>
  </p:notesMasterIdLst>
  <p:sldIdLst>
    <p:sldId id="336" r:id="rId3"/>
    <p:sldId id="338" r:id="rId4"/>
    <p:sldId id="340" r:id="rId5"/>
    <p:sldId id="360" r:id="rId6"/>
    <p:sldId id="364" r:id="rId7"/>
    <p:sldId id="362" r:id="rId8"/>
    <p:sldId id="339" r:id="rId9"/>
    <p:sldId id="342" r:id="rId10"/>
    <p:sldId id="341" r:id="rId11"/>
    <p:sldId id="344" r:id="rId12"/>
    <p:sldId id="343" r:id="rId13"/>
    <p:sldId id="365" r:id="rId14"/>
    <p:sldId id="345" r:id="rId15"/>
    <p:sldId id="283" r:id="rId16"/>
    <p:sldId id="293" r:id="rId17"/>
    <p:sldId id="281" r:id="rId18"/>
    <p:sldId id="346" r:id="rId19"/>
    <p:sldId id="357" r:id="rId20"/>
    <p:sldId id="349" r:id="rId21"/>
    <p:sldId id="263" r:id="rId22"/>
    <p:sldId id="351" r:id="rId23"/>
    <p:sldId id="315" r:id="rId24"/>
    <p:sldId id="348" r:id="rId25"/>
    <p:sldId id="318" r:id="rId26"/>
    <p:sldId id="359" r:id="rId27"/>
    <p:sldId id="350" r:id="rId28"/>
    <p:sldId id="328" r:id="rId29"/>
    <p:sldId id="331" r:id="rId30"/>
    <p:sldId id="304" r:id="rId31"/>
    <p:sldId id="355" r:id="rId32"/>
    <p:sldId id="352" r:id="rId33"/>
    <p:sldId id="366" r:id="rId34"/>
    <p:sldId id="296" r:id="rId35"/>
    <p:sldId id="306" r:id="rId36"/>
    <p:sldId id="307" r:id="rId37"/>
    <p:sldId id="308" r:id="rId38"/>
    <p:sldId id="313" r:id="rId39"/>
    <p:sldId id="310" r:id="rId40"/>
    <p:sldId id="311" r:id="rId41"/>
    <p:sldId id="317" r:id="rId42"/>
    <p:sldId id="319" r:id="rId43"/>
    <p:sldId id="327" r:id="rId44"/>
    <p:sldId id="325" r:id="rId45"/>
    <p:sldId id="333" r:id="rId46"/>
    <p:sldId id="274" r:id="rId47"/>
    <p:sldId id="259" r:id="rId48"/>
    <p:sldId id="334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120FF4B-3E45-4914-AC16-1CAA68613F5A}">
          <p14:sldIdLst>
            <p14:sldId id="336"/>
            <p14:sldId id="338"/>
          </p14:sldIdLst>
        </p14:section>
        <p14:section name="Theory" id="{4D75A5FF-C7B2-40C1-8AEB-38F2A96A6BFE}">
          <p14:sldIdLst>
            <p14:sldId id="340"/>
            <p14:sldId id="360"/>
            <p14:sldId id="364"/>
            <p14:sldId id="362"/>
            <p14:sldId id="339"/>
            <p14:sldId id="342"/>
            <p14:sldId id="341"/>
            <p14:sldId id="344"/>
            <p14:sldId id="343"/>
            <p14:sldId id="365"/>
          </p14:sldIdLst>
        </p14:section>
        <p14:section name="Results" id="{19475275-3F3D-4441-A6A4-601FB33DAC71}">
          <p14:sldIdLst>
            <p14:sldId id="345"/>
            <p14:sldId id="283"/>
            <p14:sldId id="293"/>
            <p14:sldId id="281"/>
            <p14:sldId id="346"/>
            <p14:sldId id="357"/>
            <p14:sldId id="349"/>
            <p14:sldId id="263"/>
            <p14:sldId id="351"/>
            <p14:sldId id="315"/>
            <p14:sldId id="348"/>
            <p14:sldId id="318"/>
            <p14:sldId id="359"/>
            <p14:sldId id="350"/>
            <p14:sldId id="328"/>
            <p14:sldId id="331"/>
            <p14:sldId id="304"/>
            <p14:sldId id="355"/>
            <p14:sldId id="352"/>
          </p14:sldIdLst>
        </p14:section>
        <p14:section name="Supplemental" id="{5DD76FE1-5C05-4381-8655-E1F8C6C3344B}">
          <p14:sldIdLst>
            <p14:sldId id="366"/>
            <p14:sldId id="296"/>
            <p14:sldId id="306"/>
            <p14:sldId id="307"/>
            <p14:sldId id="308"/>
            <p14:sldId id="313"/>
            <p14:sldId id="310"/>
            <p14:sldId id="311"/>
            <p14:sldId id="317"/>
            <p14:sldId id="319"/>
            <p14:sldId id="327"/>
            <p14:sldId id="325"/>
            <p14:sldId id="333"/>
            <p14:sldId id="274"/>
            <p14:sldId id="259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73"/>
    <a:srgbClr val="0073B3"/>
    <a:srgbClr val="F0E442"/>
    <a:srgbClr val="D45F14"/>
    <a:srgbClr val="F6C6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78848" autoAdjust="0"/>
  </p:normalViewPr>
  <p:slideViewPr>
    <p:cSldViewPr snapToObjects="1">
      <p:cViewPr varScale="1">
        <p:scale>
          <a:sx n="86" d="100"/>
          <a:sy n="86" d="100"/>
        </p:scale>
        <p:origin x="6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221B38-C2E8-4ACF-90B8-62CA1A58B9C6}" type="doc">
      <dgm:prSet loTypeId="urn:microsoft.com/office/officeart/2005/8/layout/bProcess3" loCatId="process" qsTypeId="urn:microsoft.com/office/officeart/2005/8/quickstyle/simple4" qsCatId="simple" csTypeId="urn:microsoft.com/office/officeart/2005/8/colors/accent1_5" csCatId="accent1" phldr="1"/>
      <dgm:spPr/>
    </dgm:pt>
    <dgm:pt modelId="{E293ACE5-F44D-4859-B597-38C920EDFC9D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Water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Desorption 120min@160°C</a:t>
          </a:r>
        </a:p>
      </dgm:t>
    </dgm:pt>
    <dgm:pt modelId="{BB59032E-6FE1-4637-9033-82E0D7AB236F}" type="parTrans" cxnId="{9D05C265-A74C-432B-ABB6-27F3EAA5FA15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8ACCB12-1B3F-48DE-8055-59E6993990B5}" type="sibTrans" cxnId="{9D05C265-A74C-432B-ABB6-27F3EAA5FA15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ED11AA-44B9-46F9-AF63-349F25D4AAF0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RT</a:t>
          </a:r>
        </a:p>
      </dgm:t>
    </dgm:pt>
    <dgm:pt modelId="{AC7277B7-431C-4175-93A8-D749877D0404}" type="parTrans" cxnId="{BDDAE849-DD08-4F4C-A8A0-916EE928A1A7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C6B9DE-01C9-4BC5-8C58-9100A22868DC}" type="sibTrans" cxnId="{BDDAE849-DD08-4F4C-A8A0-916EE928A1A7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8DCEAC0-DA58-41B6-8C70-05A64192A3C5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3ml SU8 (1ml/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inch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Wafer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diameter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)</a:t>
          </a:r>
        </a:p>
      </dgm:t>
    </dgm:pt>
    <dgm:pt modelId="{53F56504-A147-43B4-AE9C-BBF38FAD2EEA}" type="parTrans" cxnId="{44CA2015-803A-483F-9113-BDB2AAD7B276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91D6622-CA39-4736-96A0-D926F67A1C59}" type="sibTrans" cxnId="{44CA2015-803A-483F-9113-BDB2AAD7B276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CBC302-BAED-4F5E-8C78-9C7DD936BE04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Softbake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1min@65°C 15min@95°C(50µm) 10min@95°C(25µm)</a:t>
          </a:r>
        </a:p>
      </dgm:t>
    </dgm:pt>
    <dgm:pt modelId="{9EE0A316-387A-407B-BFAE-E0DDC7B9B8A9}" type="parTrans" cxnId="{5859F67F-354A-40D9-83F2-7F387549A651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77F11D-271C-4C53-A5A8-F607DA619961}" type="sibTrans" cxnId="{5859F67F-354A-40D9-83F2-7F387549A651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33A70AA-439B-4579-8FF9-81D1AC340A4F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Laser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writing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/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Flood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endParaRPr lang="de-DE" sz="13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1E1179D-8C6B-473C-9454-3E001E55B109}" type="parTrans" cxnId="{C5AB0611-9F22-4D3A-B857-BF155C8F6A3B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9EE26A-97B4-43C1-A929-5DCD617E90C2}" type="sibTrans" cxnId="{C5AB0611-9F22-4D3A-B857-BF155C8F6A3B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127AF8A-9DAD-436C-BF50-9A45F1DF00BB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Spincoat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5s@500rpm(100rpm/s) 30s@3000rpm(300rpm/s)</a:t>
          </a:r>
        </a:p>
      </dgm:t>
    </dgm:pt>
    <dgm:pt modelId="{3183C4CE-CB85-4036-814D-FE39834ECF51}" type="parTrans" cxnId="{E50ACB0A-8BD8-4F78-AD4C-56E840977629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295331-DDE6-408B-8721-DC6AB0B4DAF2}" type="sibTrans" cxnId="{E50ACB0A-8BD8-4F78-AD4C-56E840977629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5D77AAF-E424-439C-BC12-F567B476E38E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Clean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Aceton 30s@7000rpm</a:t>
          </a:r>
        </a:p>
      </dgm:t>
    </dgm:pt>
    <dgm:pt modelId="{F4D3425A-28AA-47E9-BFB6-83D551394137}" type="parTrans" cxnId="{6A42C7CF-AF57-4B9D-9CD9-445CF78972BC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34F019-699D-4AF2-972A-EBDA59892EA8}" type="sibTrans" cxnId="{6A42C7CF-AF57-4B9D-9CD9-445CF78972BC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55CB20E-37DE-4CEC-BA2B-6BDB6CE5B231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Post-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-Bake 1min@65°C 5°C@95°C</a:t>
          </a:r>
        </a:p>
      </dgm:t>
    </dgm:pt>
    <dgm:pt modelId="{A9594E54-35E3-4055-BD91-922A18A8B19C}" type="parTrans" cxnId="{47E1CCB9-1EFE-44B6-82BC-FD3B79FDFB61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212F3F-9190-411C-9191-E17FCA1F7FC9}" type="sibTrans" cxnId="{47E1CCB9-1EFE-44B6-82BC-FD3B79FDFB61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54E16CF-C6D2-46A6-8C6F-D4A67054CD42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mrDev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600 6-10min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shaking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Optionally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in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sonication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Bath</a:t>
          </a:r>
          <a:endParaRPr lang="de-DE" sz="13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614D96-AC59-4CCF-87B5-FF73F1DF722E}" type="parTrans" cxnId="{6BD32357-C3E9-4F0D-B6D0-2CED9996F29B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CBFB86B-102C-40A9-AF5A-413431DC6DF1}" type="sibTrans" cxnId="{6BD32357-C3E9-4F0D-B6D0-2CED9996F29B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786A78C-C7AD-48E7-8AA5-33E53D62F20C}">
      <dgm:prSet phldrT="[Text]" custT="1"/>
      <dgm:spPr/>
      <dgm:t>
        <a:bodyPr/>
        <a:lstStyle/>
        <a:p>
          <a:r>
            <a:rPr lang="de-DE" sz="13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to RT</a:t>
          </a:r>
          <a:endParaRPr lang="de-DE" sz="13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04619D4-B00F-4183-8CFB-152F0B95C3BF}" type="parTrans" cxnId="{D6CB84F7-CFAD-469D-B73D-7A65B71EAE6E}">
      <dgm:prSet/>
      <dgm:spPr/>
      <dgm:t>
        <a:bodyPr/>
        <a:lstStyle/>
        <a:p>
          <a:endParaRPr lang="de-DE"/>
        </a:p>
      </dgm:t>
    </dgm:pt>
    <dgm:pt modelId="{7A44B2E3-6B79-4749-A651-9C287845EC3C}" type="sibTrans" cxnId="{D6CB84F7-CFAD-469D-B73D-7A65B71EAE6E}">
      <dgm:prSet/>
      <dgm:spPr/>
      <dgm:t>
        <a:bodyPr/>
        <a:lstStyle/>
        <a:p>
          <a:endParaRPr lang="de-DE"/>
        </a:p>
      </dgm:t>
    </dgm:pt>
    <dgm:pt modelId="{1C9591BF-3E5C-418E-8B9B-2018175BB2CA}" type="pres">
      <dgm:prSet presAssocID="{6B221B38-C2E8-4ACF-90B8-62CA1A58B9C6}" presName="Name0" presStyleCnt="0">
        <dgm:presLayoutVars>
          <dgm:dir/>
          <dgm:resizeHandles val="exact"/>
        </dgm:presLayoutVars>
      </dgm:prSet>
      <dgm:spPr/>
    </dgm:pt>
    <dgm:pt modelId="{60A96266-DC5A-4FBF-865D-1226017FF212}" type="pres">
      <dgm:prSet presAssocID="{E293ACE5-F44D-4859-B597-38C920EDFC9D}" presName="node" presStyleLbl="node1" presStyleIdx="0" presStyleCnt="10" custScaleX="134763">
        <dgm:presLayoutVars>
          <dgm:bulletEnabled val="1"/>
        </dgm:presLayoutVars>
      </dgm:prSet>
      <dgm:spPr/>
    </dgm:pt>
    <dgm:pt modelId="{BDF05229-E188-48CC-B861-85A241FA2DE5}" type="pres">
      <dgm:prSet presAssocID="{98ACCB12-1B3F-48DE-8055-59E6993990B5}" presName="sibTrans" presStyleLbl="sibTrans1D1" presStyleIdx="0" presStyleCnt="9"/>
      <dgm:spPr/>
    </dgm:pt>
    <dgm:pt modelId="{5FC8A9AC-2A37-4D1A-943A-E689B52B084C}" type="pres">
      <dgm:prSet presAssocID="{98ACCB12-1B3F-48DE-8055-59E6993990B5}" presName="connectorText" presStyleLbl="sibTrans1D1" presStyleIdx="0" presStyleCnt="9"/>
      <dgm:spPr/>
    </dgm:pt>
    <dgm:pt modelId="{EA7614B3-B3B7-452C-B617-9DF592C53F9C}" type="pres">
      <dgm:prSet presAssocID="{B6ED11AA-44B9-46F9-AF63-349F25D4AAF0}" presName="node" presStyleLbl="node1" presStyleIdx="1" presStyleCnt="10" custScaleX="134763">
        <dgm:presLayoutVars>
          <dgm:bulletEnabled val="1"/>
        </dgm:presLayoutVars>
      </dgm:prSet>
      <dgm:spPr/>
    </dgm:pt>
    <dgm:pt modelId="{3C824CB3-33F6-4DB7-BF32-062BC52DBDB0}" type="pres">
      <dgm:prSet presAssocID="{61C6B9DE-01C9-4BC5-8C58-9100A22868DC}" presName="sibTrans" presStyleLbl="sibTrans1D1" presStyleIdx="1" presStyleCnt="9"/>
      <dgm:spPr/>
    </dgm:pt>
    <dgm:pt modelId="{0FF7EEB7-8962-4A29-B922-EF405F755285}" type="pres">
      <dgm:prSet presAssocID="{61C6B9DE-01C9-4BC5-8C58-9100A22868DC}" presName="connectorText" presStyleLbl="sibTrans1D1" presStyleIdx="1" presStyleCnt="9"/>
      <dgm:spPr/>
    </dgm:pt>
    <dgm:pt modelId="{1E2B25CD-8A57-4D4D-AB62-E457B08FDD60}" type="pres">
      <dgm:prSet presAssocID="{B5D77AAF-E424-439C-BC12-F567B476E38E}" presName="node" presStyleLbl="node1" presStyleIdx="2" presStyleCnt="10" custScaleX="134763">
        <dgm:presLayoutVars>
          <dgm:bulletEnabled val="1"/>
        </dgm:presLayoutVars>
      </dgm:prSet>
      <dgm:spPr/>
    </dgm:pt>
    <dgm:pt modelId="{B5742086-8EE7-4358-A941-BC1668ED4663}" type="pres">
      <dgm:prSet presAssocID="{0F34F019-699D-4AF2-972A-EBDA59892EA8}" presName="sibTrans" presStyleLbl="sibTrans1D1" presStyleIdx="2" presStyleCnt="9"/>
      <dgm:spPr/>
    </dgm:pt>
    <dgm:pt modelId="{9C8D2BB1-8AA9-4A56-8685-DD324B56F170}" type="pres">
      <dgm:prSet presAssocID="{0F34F019-699D-4AF2-972A-EBDA59892EA8}" presName="connectorText" presStyleLbl="sibTrans1D1" presStyleIdx="2" presStyleCnt="9"/>
      <dgm:spPr/>
    </dgm:pt>
    <dgm:pt modelId="{9FCA1C82-7F0E-48EC-86B6-E01C51CFBB3C}" type="pres">
      <dgm:prSet presAssocID="{88DCEAC0-DA58-41B6-8C70-05A64192A3C5}" presName="node" presStyleLbl="node1" presStyleIdx="3" presStyleCnt="10" custScaleX="134763">
        <dgm:presLayoutVars>
          <dgm:bulletEnabled val="1"/>
        </dgm:presLayoutVars>
      </dgm:prSet>
      <dgm:spPr/>
    </dgm:pt>
    <dgm:pt modelId="{A9803BDA-B32D-4865-B131-2356AA4EB972}" type="pres">
      <dgm:prSet presAssocID="{591D6622-CA39-4736-96A0-D926F67A1C59}" presName="sibTrans" presStyleLbl="sibTrans1D1" presStyleIdx="3" presStyleCnt="9"/>
      <dgm:spPr/>
    </dgm:pt>
    <dgm:pt modelId="{6F78AB45-ED8C-4CEE-804E-5B9460F26131}" type="pres">
      <dgm:prSet presAssocID="{591D6622-CA39-4736-96A0-D926F67A1C59}" presName="connectorText" presStyleLbl="sibTrans1D1" presStyleIdx="3" presStyleCnt="9"/>
      <dgm:spPr/>
    </dgm:pt>
    <dgm:pt modelId="{0D1A27B1-293B-4725-9BD3-9512FECBE3ED}" type="pres">
      <dgm:prSet presAssocID="{C127AF8A-9DAD-436C-BF50-9A45F1DF00BB}" presName="node" presStyleLbl="node1" presStyleIdx="4" presStyleCnt="10" custScaleX="148239" custScaleY="110000">
        <dgm:presLayoutVars>
          <dgm:bulletEnabled val="1"/>
        </dgm:presLayoutVars>
      </dgm:prSet>
      <dgm:spPr/>
    </dgm:pt>
    <dgm:pt modelId="{6B625AB0-BF89-47A8-A96F-C55812C5AC3F}" type="pres">
      <dgm:prSet presAssocID="{CB295331-DDE6-408B-8721-DC6AB0B4DAF2}" presName="sibTrans" presStyleLbl="sibTrans1D1" presStyleIdx="4" presStyleCnt="9"/>
      <dgm:spPr/>
    </dgm:pt>
    <dgm:pt modelId="{960D8F50-1EC3-479B-9822-BB2F2C6A2270}" type="pres">
      <dgm:prSet presAssocID="{CB295331-DDE6-408B-8721-DC6AB0B4DAF2}" presName="connectorText" presStyleLbl="sibTrans1D1" presStyleIdx="4" presStyleCnt="9"/>
      <dgm:spPr/>
    </dgm:pt>
    <dgm:pt modelId="{3FC35FF9-E46E-42C0-80DA-DDA267A49E54}" type="pres">
      <dgm:prSet presAssocID="{BFCBC302-BAED-4F5E-8C78-9C7DD936BE04}" presName="node" presStyleLbl="node1" presStyleIdx="5" presStyleCnt="10" custScaleX="134763">
        <dgm:presLayoutVars>
          <dgm:bulletEnabled val="1"/>
        </dgm:presLayoutVars>
      </dgm:prSet>
      <dgm:spPr/>
    </dgm:pt>
    <dgm:pt modelId="{4D95ADDC-B7DF-4D91-9799-BD49478B4172}" type="pres">
      <dgm:prSet presAssocID="{2D77F11D-271C-4C53-A5A8-F607DA619961}" presName="sibTrans" presStyleLbl="sibTrans1D1" presStyleIdx="5" presStyleCnt="9"/>
      <dgm:spPr/>
    </dgm:pt>
    <dgm:pt modelId="{CEFC4CEC-C27F-490C-A622-449E2413EB7D}" type="pres">
      <dgm:prSet presAssocID="{2D77F11D-271C-4C53-A5A8-F607DA619961}" presName="connectorText" presStyleLbl="sibTrans1D1" presStyleIdx="5" presStyleCnt="9"/>
      <dgm:spPr/>
    </dgm:pt>
    <dgm:pt modelId="{E72CD7D4-9411-4CEE-BD85-BD8D7670A8FA}" type="pres">
      <dgm:prSet presAssocID="{733A70AA-439B-4579-8FF9-81D1AC340A4F}" presName="node" presStyleLbl="node1" presStyleIdx="6" presStyleCnt="10" custScaleX="134763">
        <dgm:presLayoutVars>
          <dgm:bulletEnabled val="1"/>
        </dgm:presLayoutVars>
      </dgm:prSet>
      <dgm:spPr/>
    </dgm:pt>
    <dgm:pt modelId="{72F20FD9-53F5-4E48-9130-8476F15D2365}" type="pres">
      <dgm:prSet presAssocID="{329EE26A-97B4-43C1-A929-5DCD617E90C2}" presName="sibTrans" presStyleLbl="sibTrans1D1" presStyleIdx="6" presStyleCnt="9"/>
      <dgm:spPr/>
    </dgm:pt>
    <dgm:pt modelId="{BBCEC91E-0671-43C1-8975-6E0A36095484}" type="pres">
      <dgm:prSet presAssocID="{329EE26A-97B4-43C1-A929-5DCD617E90C2}" presName="connectorText" presStyleLbl="sibTrans1D1" presStyleIdx="6" presStyleCnt="9"/>
      <dgm:spPr/>
    </dgm:pt>
    <dgm:pt modelId="{B942C64A-F0C2-4CDF-B1DC-B80BC722893C}" type="pres">
      <dgm:prSet presAssocID="{355CB20E-37DE-4CEC-BA2B-6BDB6CE5B231}" presName="node" presStyleLbl="node1" presStyleIdx="7" presStyleCnt="10" custScaleX="134763">
        <dgm:presLayoutVars>
          <dgm:bulletEnabled val="1"/>
        </dgm:presLayoutVars>
      </dgm:prSet>
      <dgm:spPr/>
    </dgm:pt>
    <dgm:pt modelId="{F058DEA8-0164-4E77-B877-C9E5FD234558}" type="pres">
      <dgm:prSet presAssocID="{71212F3F-9190-411C-9191-E17FCA1F7FC9}" presName="sibTrans" presStyleLbl="sibTrans1D1" presStyleIdx="7" presStyleCnt="9"/>
      <dgm:spPr/>
    </dgm:pt>
    <dgm:pt modelId="{7FF1C5E0-752C-4A70-A1FB-72B953B3CAC3}" type="pres">
      <dgm:prSet presAssocID="{71212F3F-9190-411C-9191-E17FCA1F7FC9}" presName="connectorText" presStyleLbl="sibTrans1D1" presStyleIdx="7" presStyleCnt="9"/>
      <dgm:spPr/>
    </dgm:pt>
    <dgm:pt modelId="{E111BDE5-2AFE-4194-ABA9-3C131F64924A}" type="pres">
      <dgm:prSet presAssocID="{0786A78C-C7AD-48E7-8AA5-33E53D62F20C}" presName="node" presStyleLbl="node1" presStyleIdx="8" presStyleCnt="10" custScaleX="134763">
        <dgm:presLayoutVars>
          <dgm:bulletEnabled val="1"/>
        </dgm:presLayoutVars>
      </dgm:prSet>
      <dgm:spPr/>
    </dgm:pt>
    <dgm:pt modelId="{866EC4F0-D40D-400A-A621-CC4F3882C0A7}" type="pres">
      <dgm:prSet presAssocID="{7A44B2E3-6B79-4749-A651-9C287845EC3C}" presName="sibTrans" presStyleLbl="sibTrans1D1" presStyleIdx="8" presStyleCnt="9"/>
      <dgm:spPr/>
    </dgm:pt>
    <dgm:pt modelId="{7C7BC2A1-E666-4C33-A67E-12C7407CC93F}" type="pres">
      <dgm:prSet presAssocID="{7A44B2E3-6B79-4749-A651-9C287845EC3C}" presName="connectorText" presStyleLbl="sibTrans1D1" presStyleIdx="8" presStyleCnt="9"/>
      <dgm:spPr/>
    </dgm:pt>
    <dgm:pt modelId="{3D6AF4E5-549D-404E-8091-0727CC36F84C}" type="pres">
      <dgm:prSet presAssocID="{B54E16CF-C6D2-46A6-8C6F-D4A67054CD42}" presName="node" presStyleLbl="node1" presStyleIdx="9" presStyleCnt="10" custScaleX="134763">
        <dgm:presLayoutVars>
          <dgm:bulletEnabled val="1"/>
        </dgm:presLayoutVars>
      </dgm:prSet>
      <dgm:spPr/>
    </dgm:pt>
  </dgm:ptLst>
  <dgm:cxnLst>
    <dgm:cxn modelId="{90CAA303-323D-46A1-900D-163A0C60C206}" type="presOf" srcId="{CB295331-DDE6-408B-8721-DC6AB0B4DAF2}" destId="{6B625AB0-BF89-47A8-A96F-C55812C5AC3F}" srcOrd="0" destOrd="0" presId="urn:microsoft.com/office/officeart/2005/8/layout/bProcess3"/>
    <dgm:cxn modelId="{10C81704-0F6A-4D4A-A944-13DC868F741A}" type="presOf" srcId="{7A44B2E3-6B79-4749-A651-9C287845EC3C}" destId="{866EC4F0-D40D-400A-A621-CC4F3882C0A7}" srcOrd="0" destOrd="0" presId="urn:microsoft.com/office/officeart/2005/8/layout/bProcess3"/>
    <dgm:cxn modelId="{A2C12C0A-ED6A-4E8E-9E89-6A0698E28C2B}" type="presOf" srcId="{2D77F11D-271C-4C53-A5A8-F607DA619961}" destId="{CEFC4CEC-C27F-490C-A622-449E2413EB7D}" srcOrd="1" destOrd="0" presId="urn:microsoft.com/office/officeart/2005/8/layout/bProcess3"/>
    <dgm:cxn modelId="{E50ACB0A-8BD8-4F78-AD4C-56E840977629}" srcId="{6B221B38-C2E8-4ACF-90B8-62CA1A58B9C6}" destId="{C127AF8A-9DAD-436C-BF50-9A45F1DF00BB}" srcOrd="4" destOrd="0" parTransId="{3183C4CE-CB85-4036-814D-FE39834ECF51}" sibTransId="{CB295331-DDE6-408B-8721-DC6AB0B4DAF2}"/>
    <dgm:cxn modelId="{C5AB0611-9F22-4D3A-B857-BF155C8F6A3B}" srcId="{6B221B38-C2E8-4ACF-90B8-62CA1A58B9C6}" destId="{733A70AA-439B-4579-8FF9-81D1AC340A4F}" srcOrd="6" destOrd="0" parTransId="{11E1179D-8C6B-473C-9454-3E001E55B109}" sibTransId="{329EE26A-97B4-43C1-A929-5DCD617E90C2}"/>
    <dgm:cxn modelId="{19260212-84D5-4239-AEC3-B996F9E12C74}" type="presOf" srcId="{E293ACE5-F44D-4859-B597-38C920EDFC9D}" destId="{60A96266-DC5A-4FBF-865D-1226017FF212}" srcOrd="0" destOrd="0" presId="urn:microsoft.com/office/officeart/2005/8/layout/bProcess3"/>
    <dgm:cxn modelId="{44CA2015-803A-483F-9113-BDB2AAD7B276}" srcId="{6B221B38-C2E8-4ACF-90B8-62CA1A58B9C6}" destId="{88DCEAC0-DA58-41B6-8C70-05A64192A3C5}" srcOrd="3" destOrd="0" parTransId="{53F56504-A147-43B4-AE9C-BBF38FAD2EEA}" sibTransId="{591D6622-CA39-4736-96A0-D926F67A1C59}"/>
    <dgm:cxn modelId="{52071219-F9EA-4018-8766-FCA529561F70}" type="presOf" srcId="{98ACCB12-1B3F-48DE-8055-59E6993990B5}" destId="{BDF05229-E188-48CC-B861-85A241FA2DE5}" srcOrd="0" destOrd="0" presId="urn:microsoft.com/office/officeart/2005/8/layout/bProcess3"/>
    <dgm:cxn modelId="{CD85DE1B-1F2C-475D-98FF-46D30A62F967}" type="presOf" srcId="{CB295331-DDE6-408B-8721-DC6AB0B4DAF2}" destId="{960D8F50-1EC3-479B-9822-BB2F2C6A2270}" srcOrd="1" destOrd="0" presId="urn:microsoft.com/office/officeart/2005/8/layout/bProcess3"/>
    <dgm:cxn modelId="{1CFDC93A-D61B-4A7B-80F2-F797B735A849}" type="presOf" srcId="{0786A78C-C7AD-48E7-8AA5-33E53D62F20C}" destId="{E111BDE5-2AFE-4194-ABA9-3C131F64924A}" srcOrd="0" destOrd="0" presId="urn:microsoft.com/office/officeart/2005/8/layout/bProcess3"/>
    <dgm:cxn modelId="{F8547840-44C0-4238-80C1-BD7B89B6BA8D}" type="presOf" srcId="{6B221B38-C2E8-4ACF-90B8-62CA1A58B9C6}" destId="{1C9591BF-3E5C-418E-8B9B-2018175BB2CA}" srcOrd="0" destOrd="0" presId="urn:microsoft.com/office/officeart/2005/8/layout/bProcess3"/>
    <dgm:cxn modelId="{DF0B5941-F79D-48BD-B7A2-CF08BFF8B888}" type="presOf" srcId="{C127AF8A-9DAD-436C-BF50-9A45F1DF00BB}" destId="{0D1A27B1-293B-4725-9BD3-9512FECBE3ED}" srcOrd="0" destOrd="0" presId="urn:microsoft.com/office/officeart/2005/8/layout/bProcess3"/>
    <dgm:cxn modelId="{9D05C265-A74C-432B-ABB6-27F3EAA5FA15}" srcId="{6B221B38-C2E8-4ACF-90B8-62CA1A58B9C6}" destId="{E293ACE5-F44D-4859-B597-38C920EDFC9D}" srcOrd="0" destOrd="0" parTransId="{BB59032E-6FE1-4637-9033-82E0D7AB236F}" sibTransId="{98ACCB12-1B3F-48DE-8055-59E6993990B5}"/>
    <dgm:cxn modelId="{BDDAE849-DD08-4F4C-A8A0-916EE928A1A7}" srcId="{6B221B38-C2E8-4ACF-90B8-62CA1A58B9C6}" destId="{B6ED11AA-44B9-46F9-AF63-349F25D4AAF0}" srcOrd="1" destOrd="0" parTransId="{AC7277B7-431C-4175-93A8-D749877D0404}" sibTransId="{61C6B9DE-01C9-4BC5-8C58-9100A22868DC}"/>
    <dgm:cxn modelId="{2F394150-1211-45F1-BBAD-172E273B265A}" type="presOf" srcId="{B6ED11AA-44B9-46F9-AF63-349F25D4AAF0}" destId="{EA7614B3-B3B7-452C-B617-9DF592C53F9C}" srcOrd="0" destOrd="0" presId="urn:microsoft.com/office/officeart/2005/8/layout/bProcess3"/>
    <dgm:cxn modelId="{CBBCD170-D263-4D76-80AD-03F3682ACE83}" type="presOf" srcId="{591D6622-CA39-4736-96A0-D926F67A1C59}" destId="{A9803BDA-B32D-4865-B131-2356AA4EB972}" srcOrd="0" destOrd="0" presId="urn:microsoft.com/office/officeart/2005/8/layout/bProcess3"/>
    <dgm:cxn modelId="{8BF6CD52-02B1-4C41-90E9-D342C24CF76D}" type="presOf" srcId="{BFCBC302-BAED-4F5E-8C78-9C7DD936BE04}" destId="{3FC35FF9-E46E-42C0-80DA-DDA267A49E54}" srcOrd="0" destOrd="0" presId="urn:microsoft.com/office/officeart/2005/8/layout/bProcess3"/>
    <dgm:cxn modelId="{A7DBAD53-7D76-4024-87BD-06E4B42FE30E}" type="presOf" srcId="{61C6B9DE-01C9-4BC5-8C58-9100A22868DC}" destId="{3C824CB3-33F6-4DB7-BF32-062BC52DBDB0}" srcOrd="0" destOrd="0" presId="urn:microsoft.com/office/officeart/2005/8/layout/bProcess3"/>
    <dgm:cxn modelId="{6BD32357-C3E9-4F0D-B6D0-2CED9996F29B}" srcId="{6B221B38-C2E8-4ACF-90B8-62CA1A58B9C6}" destId="{B54E16CF-C6D2-46A6-8C6F-D4A67054CD42}" srcOrd="9" destOrd="0" parTransId="{32614D96-AC59-4CCF-87B5-FF73F1DF722E}" sibTransId="{2CBFB86B-102C-40A9-AF5A-413431DC6DF1}"/>
    <dgm:cxn modelId="{F897F557-C0A2-4E78-A7F0-17C5123B6FCF}" type="presOf" srcId="{0F34F019-699D-4AF2-972A-EBDA59892EA8}" destId="{B5742086-8EE7-4358-A941-BC1668ED4663}" srcOrd="0" destOrd="0" presId="urn:microsoft.com/office/officeart/2005/8/layout/bProcess3"/>
    <dgm:cxn modelId="{5859F67F-354A-40D9-83F2-7F387549A651}" srcId="{6B221B38-C2E8-4ACF-90B8-62CA1A58B9C6}" destId="{BFCBC302-BAED-4F5E-8C78-9C7DD936BE04}" srcOrd="5" destOrd="0" parTransId="{9EE0A316-387A-407B-BFAE-E0DDC7B9B8A9}" sibTransId="{2D77F11D-271C-4C53-A5A8-F607DA619961}"/>
    <dgm:cxn modelId="{C5342382-1182-489A-97D9-E38992E373E3}" type="presOf" srcId="{0F34F019-699D-4AF2-972A-EBDA59892EA8}" destId="{9C8D2BB1-8AA9-4A56-8685-DD324B56F170}" srcOrd="1" destOrd="0" presId="urn:microsoft.com/office/officeart/2005/8/layout/bProcess3"/>
    <dgm:cxn modelId="{7AEF3382-76C6-4C98-AA9A-93CE52AEC485}" type="presOf" srcId="{7A44B2E3-6B79-4749-A651-9C287845EC3C}" destId="{7C7BC2A1-E666-4C33-A67E-12C7407CC93F}" srcOrd="1" destOrd="0" presId="urn:microsoft.com/office/officeart/2005/8/layout/bProcess3"/>
    <dgm:cxn modelId="{0A137084-F6A3-4635-8A6F-E745B3DEEA29}" type="presOf" srcId="{355CB20E-37DE-4CEC-BA2B-6BDB6CE5B231}" destId="{B942C64A-F0C2-4CDF-B1DC-B80BC722893C}" srcOrd="0" destOrd="0" presId="urn:microsoft.com/office/officeart/2005/8/layout/bProcess3"/>
    <dgm:cxn modelId="{6658AA87-D7EB-4827-A989-633EEB4EB0E3}" type="presOf" srcId="{61C6B9DE-01C9-4BC5-8C58-9100A22868DC}" destId="{0FF7EEB7-8962-4A29-B922-EF405F755285}" srcOrd="1" destOrd="0" presId="urn:microsoft.com/office/officeart/2005/8/layout/bProcess3"/>
    <dgm:cxn modelId="{F198298E-5882-46EA-A5FE-6AF3A7F17496}" type="presOf" srcId="{B5D77AAF-E424-439C-BC12-F567B476E38E}" destId="{1E2B25CD-8A57-4D4D-AB62-E457B08FDD60}" srcOrd="0" destOrd="0" presId="urn:microsoft.com/office/officeart/2005/8/layout/bProcess3"/>
    <dgm:cxn modelId="{114BF395-7011-4AD2-8CDF-DC6E17534748}" type="presOf" srcId="{B54E16CF-C6D2-46A6-8C6F-D4A67054CD42}" destId="{3D6AF4E5-549D-404E-8091-0727CC36F84C}" srcOrd="0" destOrd="0" presId="urn:microsoft.com/office/officeart/2005/8/layout/bProcess3"/>
    <dgm:cxn modelId="{1190ACA1-4D94-4B02-930E-C15A021BD676}" type="presOf" srcId="{71212F3F-9190-411C-9191-E17FCA1F7FC9}" destId="{F058DEA8-0164-4E77-B877-C9E5FD234558}" srcOrd="0" destOrd="0" presId="urn:microsoft.com/office/officeart/2005/8/layout/bProcess3"/>
    <dgm:cxn modelId="{65A449AD-36FD-483A-8B26-14322BC57B4C}" type="presOf" srcId="{2D77F11D-271C-4C53-A5A8-F607DA619961}" destId="{4D95ADDC-B7DF-4D91-9799-BD49478B4172}" srcOrd="0" destOrd="0" presId="urn:microsoft.com/office/officeart/2005/8/layout/bProcess3"/>
    <dgm:cxn modelId="{47E1CCB9-1EFE-44B6-82BC-FD3B79FDFB61}" srcId="{6B221B38-C2E8-4ACF-90B8-62CA1A58B9C6}" destId="{355CB20E-37DE-4CEC-BA2B-6BDB6CE5B231}" srcOrd="7" destOrd="0" parTransId="{A9594E54-35E3-4055-BD91-922A18A8B19C}" sibTransId="{71212F3F-9190-411C-9191-E17FCA1F7FC9}"/>
    <dgm:cxn modelId="{58C324BA-3C72-4272-84C6-490940CD296D}" type="presOf" srcId="{71212F3F-9190-411C-9191-E17FCA1F7FC9}" destId="{7FF1C5E0-752C-4A70-A1FB-72B953B3CAC3}" srcOrd="1" destOrd="0" presId="urn:microsoft.com/office/officeart/2005/8/layout/bProcess3"/>
    <dgm:cxn modelId="{929576CB-5B87-4A96-9C0F-03A692051903}" type="presOf" srcId="{329EE26A-97B4-43C1-A929-5DCD617E90C2}" destId="{BBCEC91E-0671-43C1-8975-6E0A36095484}" srcOrd="1" destOrd="0" presId="urn:microsoft.com/office/officeart/2005/8/layout/bProcess3"/>
    <dgm:cxn modelId="{651E53CD-17A5-473B-84B1-43E85EF1433F}" type="presOf" srcId="{98ACCB12-1B3F-48DE-8055-59E6993990B5}" destId="{5FC8A9AC-2A37-4D1A-943A-E689B52B084C}" srcOrd="1" destOrd="0" presId="urn:microsoft.com/office/officeart/2005/8/layout/bProcess3"/>
    <dgm:cxn modelId="{582133CF-A195-498E-9C86-3CB9E5EFADA6}" type="presOf" srcId="{733A70AA-439B-4579-8FF9-81D1AC340A4F}" destId="{E72CD7D4-9411-4CEE-BD85-BD8D7670A8FA}" srcOrd="0" destOrd="0" presId="urn:microsoft.com/office/officeart/2005/8/layout/bProcess3"/>
    <dgm:cxn modelId="{6A42C7CF-AF57-4B9D-9CD9-445CF78972BC}" srcId="{6B221B38-C2E8-4ACF-90B8-62CA1A58B9C6}" destId="{B5D77AAF-E424-439C-BC12-F567B476E38E}" srcOrd="2" destOrd="0" parTransId="{F4D3425A-28AA-47E9-BFB6-83D551394137}" sibTransId="{0F34F019-699D-4AF2-972A-EBDA59892EA8}"/>
    <dgm:cxn modelId="{3D319CD0-76DB-4A29-92F9-224DF362952F}" type="presOf" srcId="{88DCEAC0-DA58-41B6-8C70-05A64192A3C5}" destId="{9FCA1C82-7F0E-48EC-86B6-E01C51CFBB3C}" srcOrd="0" destOrd="0" presId="urn:microsoft.com/office/officeart/2005/8/layout/bProcess3"/>
    <dgm:cxn modelId="{39EF39E1-541B-4C22-BA1D-7398302CDB98}" type="presOf" srcId="{329EE26A-97B4-43C1-A929-5DCD617E90C2}" destId="{72F20FD9-53F5-4E48-9130-8476F15D2365}" srcOrd="0" destOrd="0" presId="urn:microsoft.com/office/officeart/2005/8/layout/bProcess3"/>
    <dgm:cxn modelId="{498848E8-E58D-4F9A-8133-0791A8136F6A}" type="presOf" srcId="{591D6622-CA39-4736-96A0-D926F67A1C59}" destId="{6F78AB45-ED8C-4CEE-804E-5B9460F26131}" srcOrd="1" destOrd="0" presId="urn:microsoft.com/office/officeart/2005/8/layout/bProcess3"/>
    <dgm:cxn modelId="{D6CB84F7-CFAD-469D-B73D-7A65B71EAE6E}" srcId="{6B221B38-C2E8-4ACF-90B8-62CA1A58B9C6}" destId="{0786A78C-C7AD-48E7-8AA5-33E53D62F20C}" srcOrd="8" destOrd="0" parTransId="{504619D4-B00F-4183-8CFB-152F0B95C3BF}" sibTransId="{7A44B2E3-6B79-4749-A651-9C287845EC3C}"/>
    <dgm:cxn modelId="{810998A6-6ADC-4DC2-833B-81F89F3D1E43}" type="presParOf" srcId="{1C9591BF-3E5C-418E-8B9B-2018175BB2CA}" destId="{60A96266-DC5A-4FBF-865D-1226017FF212}" srcOrd="0" destOrd="0" presId="urn:microsoft.com/office/officeart/2005/8/layout/bProcess3"/>
    <dgm:cxn modelId="{1D706E25-D692-4837-9EFE-780EC12BF535}" type="presParOf" srcId="{1C9591BF-3E5C-418E-8B9B-2018175BB2CA}" destId="{BDF05229-E188-48CC-B861-85A241FA2DE5}" srcOrd="1" destOrd="0" presId="urn:microsoft.com/office/officeart/2005/8/layout/bProcess3"/>
    <dgm:cxn modelId="{4B62BE85-4702-4BFB-AE83-887F2762268A}" type="presParOf" srcId="{BDF05229-E188-48CC-B861-85A241FA2DE5}" destId="{5FC8A9AC-2A37-4D1A-943A-E689B52B084C}" srcOrd="0" destOrd="0" presId="urn:microsoft.com/office/officeart/2005/8/layout/bProcess3"/>
    <dgm:cxn modelId="{BB60FAD2-F6BE-4DAF-BE0F-C7FE54E8746E}" type="presParOf" srcId="{1C9591BF-3E5C-418E-8B9B-2018175BB2CA}" destId="{EA7614B3-B3B7-452C-B617-9DF592C53F9C}" srcOrd="2" destOrd="0" presId="urn:microsoft.com/office/officeart/2005/8/layout/bProcess3"/>
    <dgm:cxn modelId="{9E4671EE-A959-4149-900E-D9D04400665E}" type="presParOf" srcId="{1C9591BF-3E5C-418E-8B9B-2018175BB2CA}" destId="{3C824CB3-33F6-4DB7-BF32-062BC52DBDB0}" srcOrd="3" destOrd="0" presId="urn:microsoft.com/office/officeart/2005/8/layout/bProcess3"/>
    <dgm:cxn modelId="{521BBE44-1BF2-4140-BCDE-702FD04EFBFC}" type="presParOf" srcId="{3C824CB3-33F6-4DB7-BF32-062BC52DBDB0}" destId="{0FF7EEB7-8962-4A29-B922-EF405F755285}" srcOrd="0" destOrd="0" presId="urn:microsoft.com/office/officeart/2005/8/layout/bProcess3"/>
    <dgm:cxn modelId="{84848628-80B0-48B3-AEF7-847BE7743577}" type="presParOf" srcId="{1C9591BF-3E5C-418E-8B9B-2018175BB2CA}" destId="{1E2B25CD-8A57-4D4D-AB62-E457B08FDD60}" srcOrd="4" destOrd="0" presId="urn:microsoft.com/office/officeart/2005/8/layout/bProcess3"/>
    <dgm:cxn modelId="{4F159A9E-4173-456C-83C8-054D0A346971}" type="presParOf" srcId="{1C9591BF-3E5C-418E-8B9B-2018175BB2CA}" destId="{B5742086-8EE7-4358-A941-BC1668ED4663}" srcOrd="5" destOrd="0" presId="urn:microsoft.com/office/officeart/2005/8/layout/bProcess3"/>
    <dgm:cxn modelId="{B74FDD15-19AC-468C-BA44-1825774C0D58}" type="presParOf" srcId="{B5742086-8EE7-4358-A941-BC1668ED4663}" destId="{9C8D2BB1-8AA9-4A56-8685-DD324B56F170}" srcOrd="0" destOrd="0" presId="urn:microsoft.com/office/officeart/2005/8/layout/bProcess3"/>
    <dgm:cxn modelId="{2A93A792-270C-4125-9854-60D47D17AF25}" type="presParOf" srcId="{1C9591BF-3E5C-418E-8B9B-2018175BB2CA}" destId="{9FCA1C82-7F0E-48EC-86B6-E01C51CFBB3C}" srcOrd="6" destOrd="0" presId="urn:microsoft.com/office/officeart/2005/8/layout/bProcess3"/>
    <dgm:cxn modelId="{3AE2F4D5-A45E-490D-A4ED-99FBF58301CE}" type="presParOf" srcId="{1C9591BF-3E5C-418E-8B9B-2018175BB2CA}" destId="{A9803BDA-B32D-4865-B131-2356AA4EB972}" srcOrd="7" destOrd="0" presId="urn:microsoft.com/office/officeart/2005/8/layout/bProcess3"/>
    <dgm:cxn modelId="{B5098B19-1F8C-44DE-BCF5-AA4F0A7760A7}" type="presParOf" srcId="{A9803BDA-B32D-4865-B131-2356AA4EB972}" destId="{6F78AB45-ED8C-4CEE-804E-5B9460F26131}" srcOrd="0" destOrd="0" presId="urn:microsoft.com/office/officeart/2005/8/layout/bProcess3"/>
    <dgm:cxn modelId="{27BFBE05-B32B-43B7-993C-7A583F9359B7}" type="presParOf" srcId="{1C9591BF-3E5C-418E-8B9B-2018175BB2CA}" destId="{0D1A27B1-293B-4725-9BD3-9512FECBE3ED}" srcOrd="8" destOrd="0" presId="urn:microsoft.com/office/officeart/2005/8/layout/bProcess3"/>
    <dgm:cxn modelId="{C8056B8E-47F4-4B60-B8D2-4B906109ED4C}" type="presParOf" srcId="{1C9591BF-3E5C-418E-8B9B-2018175BB2CA}" destId="{6B625AB0-BF89-47A8-A96F-C55812C5AC3F}" srcOrd="9" destOrd="0" presId="urn:microsoft.com/office/officeart/2005/8/layout/bProcess3"/>
    <dgm:cxn modelId="{F47CABED-EC5B-4CC4-9B2B-AD2D341CF657}" type="presParOf" srcId="{6B625AB0-BF89-47A8-A96F-C55812C5AC3F}" destId="{960D8F50-1EC3-479B-9822-BB2F2C6A2270}" srcOrd="0" destOrd="0" presId="urn:microsoft.com/office/officeart/2005/8/layout/bProcess3"/>
    <dgm:cxn modelId="{D61D3D9D-39AC-4CFA-934E-F877D15BF53E}" type="presParOf" srcId="{1C9591BF-3E5C-418E-8B9B-2018175BB2CA}" destId="{3FC35FF9-E46E-42C0-80DA-DDA267A49E54}" srcOrd="10" destOrd="0" presId="urn:microsoft.com/office/officeart/2005/8/layout/bProcess3"/>
    <dgm:cxn modelId="{52E5F67F-6B64-42D0-BADD-CA6F5B7CAE31}" type="presParOf" srcId="{1C9591BF-3E5C-418E-8B9B-2018175BB2CA}" destId="{4D95ADDC-B7DF-4D91-9799-BD49478B4172}" srcOrd="11" destOrd="0" presId="urn:microsoft.com/office/officeart/2005/8/layout/bProcess3"/>
    <dgm:cxn modelId="{458A9063-BDCD-4946-90D5-E6704617A8CE}" type="presParOf" srcId="{4D95ADDC-B7DF-4D91-9799-BD49478B4172}" destId="{CEFC4CEC-C27F-490C-A622-449E2413EB7D}" srcOrd="0" destOrd="0" presId="urn:microsoft.com/office/officeart/2005/8/layout/bProcess3"/>
    <dgm:cxn modelId="{39156126-8478-4F45-845F-955E5300EB4B}" type="presParOf" srcId="{1C9591BF-3E5C-418E-8B9B-2018175BB2CA}" destId="{E72CD7D4-9411-4CEE-BD85-BD8D7670A8FA}" srcOrd="12" destOrd="0" presId="urn:microsoft.com/office/officeart/2005/8/layout/bProcess3"/>
    <dgm:cxn modelId="{99BCCDFF-4EC4-48AB-9CC1-7B84A63CACA0}" type="presParOf" srcId="{1C9591BF-3E5C-418E-8B9B-2018175BB2CA}" destId="{72F20FD9-53F5-4E48-9130-8476F15D2365}" srcOrd="13" destOrd="0" presId="urn:microsoft.com/office/officeart/2005/8/layout/bProcess3"/>
    <dgm:cxn modelId="{33576C5E-924A-40A1-A6F3-03485CBD0749}" type="presParOf" srcId="{72F20FD9-53F5-4E48-9130-8476F15D2365}" destId="{BBCEC91E-0671-43C1-8975-6E0A36095484}" srcOrd="0" destOrd="0" presId="urn:microsoft.com/office/officeart/2005/8/layout/bProcess3"/>
    <dgm:cxn modelId="{2783F986-06F6-411A-8E99-918984B6C302}" type="presParOf" srcId="{1C9591BF-3E5C-418E-8B9B-2018175BB2CA}" destId="{B942C64A-F0C2-4CDF-B1DC-B80BC722893C}" srcOrd="14" destOrd="0" presId="urn:microsoft.com/office/officeart/2005/8/layout/bProcess3"/>
    <dgm:cxn modelId="{B181D407-9FF2-4ACD-8F8C-1292DD5879D0}" type="presParOf" srcId="{1C9591BF-3E5C-418E-8B9B-2018175BB2CA}" destId="{F058DEA8-0164-4E77-B877-C9E5FD234558}" srcOrd="15" destOrd="0" presId="urn:microsoft.com/office/officeart/2005/8/layout/bProcess3"/>
    <dgm:cxn modelId="{4DCB2DBA-2862-42E4-AFFE-3C889BD0E98E}" type="presParOf" srcId="{F058DEA8-0164-4E77-B877-C9E5FD234558}" destId="{7FF1C5E0-752C-4A70-A1FB-72B953B3CAC3}" srcOrd="0" destOrd="0" presId="urn:microsoft.com/office/officeart/2005/8/layout/bProcess3"/>
    <dgm:cxn modelId="{3078BF8F-FDC9-4DC7-8284-FAD82A4858F9}" type="presParOf" srcId="{1C9591BF-3E5C-418E-8B9B-2018175BB2CA}" destId="{E111BDE5-2AFE-4194-ABA9-3C131F64924A}" srcOrd="16" destOrd="0" presId="urn:microsoft.com/office/officeart/2005/8/layout/bProcess3"/>
    <dgm:cxn modelId="{5167BB47-8F24-49DB-9E9B-87FCDE02F6BD}" type="presParOf" srcId="{1C9591BF-3E5C-418E-8B9B-2018175BB2CA}" destId="{866EC4F0-D40D-400A-A621-CC4F3882C0A7}" srcOrd="17" destOrd="0" presId="urn:microsoft.com/office/officeart/2005/8/layout/bProcess3"/>
    <dgm:cxn modelId="{0A8F0ADC-C087-4CB9-BBFC-F5E8EE3EE937}" type="presParOf" srcId="{866EC4F0-D40D-400A-A621-CC4F3882C0A7}" destId="{7C7BC2A1-E666-4C33-A67E-12C7407CC93F}" srcOrd="0" destOrd="0" presId="urn:microsoft.com/office/officeart/2005/8/layout/bProcess3"/>
    <dgm:cxn modelId="{C3A68FF8-1037-4200-93D6-FD73943DAAE1}" type="presParOf" srcId="{1C9591BF-3E5C-418E-8B9B-2018175BB2CA}" destId="{3D6AF4E5-549D-404E-8091-0727CC36F84C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05229-E188-48CC-B861-85A241FA2DE5}">
      <dsp:nvSpPr>
        <dsp:cNvPr id="0" name=""/>
        <dsp:cNvSpPr/>
      </dsp:nvSpPr>
      <dsp:spPr>
        <a:xfrm>
          <a:off x="1932945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73530" y="666348"/>
        <a:ext cx="16408" cy="3284"/>
      </dsp:txXfrm>
    </dsp:sp>
    <dsp:sp modelId="{60A96266-DC5A-4FBF-865D-1226017FF212}">
      <dsp:nvSpPr>
        <dsp:cNvPr id="0" name=""/>
        <dsp:cNvSpPr/>
      </dsp:nvSpPr>
      <dsp:spPr>
        <a:xfrm>
          <a:off x="11858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Water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Desorption 120min@160°C</a:t>
          </a:r>
        </a:p>
      </dsp:txBody>
      <dsp:txXfrm>
        <a:off x="11858" y="239930"/>
        <a:ext cx="1922887" cy="856119"/>
      </dsp:txXfrm>
    </dsp:sp>
    <dsp:sp modelId="{3C824CB3-33F6-4DB7-BF32-062BC52DBDB0}">
      <dsp:nvSpPr>
        <dsp:cNvPr id="0" name=""/>
        <dsp:cNvSpPr/>
      </dsp:nvSpPr>
      <dsp:spPr>
        <a:xfrm>
          <a:off x="4184011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112930"/>
              <a:satOff val="-9974"/>
              <a:lumOff val="63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324596" y="666348"/>
        <a:ext cx="16408" cy="3284"/>
      </dsp:txXfrm>
    </dsp:sp>
    <dsp:sp modelId="{EA7614B3-B3B7-452C-B617-9DF592C53F9C}">
      <dsp:nvSpPr>
        <dsp:cNvPr id="0" name=""/>
        <dsp:cNvSpPr/>
      </dsp:nvSpPr>
      <dsp:spPr>
        <a:xfrm>
          <a:off x="2262924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444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444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444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RT</a:t>
          </a:r>
        </a:p>
      </dsp:txBody>
      <dsp:txXfrm>
        <a:off x="2262924" y="239930"/>
        <a:ext cx="1922887" cy="856119"/>
      </dsp:txXfrm>
    </dsp:sp>
    <dsp:sp modelId="{B5742086-8EE7-4358-A941-BC1668ED4663}">
      <dsp:nvSpPr>
        <dsp:cNvPr id="0" name=""/>
        <dsp:cNvSpPr/>
      </dsp:nvSpPr>
      <dsp:spPr>
        <a:xfrm>
          <a:off x="6435077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225861"/>
              <a:satOff val="-19949"/>
              <a:lumOff val="1262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575662" y="666348"/>
        <a:ext cx="16408" cy="3284"/>
      </dsp:txXfrm>
    </dsp:sp>
    <dsp:sp modelId="{1E2B25CD-8A57-4D4D-AB62-E457B08FDD60}">
      <dsp:nvSpPr>
        <dsp:cNvPr id="0" name=""/>
        <dsp:cNvSpPr/>
      </dsp:nvSpPr>
      <dsp:spPr>
        <a:xfrm>
          <a:off x="4513990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889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8889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88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Clean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Aceton 30s@7000rpm</a:t>
          </a:r>
        </a:p>
      </dsp:txBody>
      <dsp:txXfrm>
        <a:off x="4513990" y="239930"/>
        <a:ext cx="1922887" cy="856119"/>
      </dsp:txXfrm>
    </dsp:sp>
    <dsp:sp modelId="{A9803BDA-B32D-4865-B131-2356AA4EB972}">
      <dsp:nvSpPr>
        <dsp:cNvPr id="0" name=""/>
        <dsp:cNvSpPr/>
      </dsp:nvSpPr>
      <dsp:spPr>
        <a:xfrm>
          <a:off x="8686144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338791"/>
              <a:satOff val="-29923"/>
              <a:lumOff val="1894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826729" y="666348"/>
        <a:ext cx="16408" cy="3284"/>
      </dsp:txXfrm>
    </dsp:sp>
    <dsp:sp modelId="{9FCA1C82-7F0E-48EC-86B6-E01C51CFBB3C}">
      <dsp:nvSpPr>
        <dsp:cNvPr id="0" name=""/>
        <dsp:cNvSpPr/>
      </dsp:nvSpPr>
      <dsp:spPr>
        <a:xfrm>
          <a:off x="6765056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3ml SU8 (1ml/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inch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Wafer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diameter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)</a:t>
          </a:r>
        </a:p>
      </dsp:txBody>
      <dsp:txXfrm>
        <a:off x="6765056" y="239930"/>
        <a:ext cx="1922887" cy="856119"/>
      </dsp:txXfrm>
    </dsp:sp>
    <dsp:sp modelId="{6B625AB0-BF89-47A8-A96F-C55812C5AC3F}">
      <dsp:nvSpPr>
        <dsp:cNvPr id="0" name=""/>
        <dsp:cNvSpPr/>
      </dsp:nvSpPr>
      <dsp:spPr>
        <a:xfrm>
          <a:off x="973301" y="1137056"/>
          <a:ext cx="9100407" cy="297579"/>
        </a:xfrm>
        <a:custGeom>
          <a:avLst/>
          <a:gdLst/>
          <a:ahLst/>
          <a:cxnLst/>
          <a:rect l="0" t="0" r="0" b="0"/>
          <a:pathLst>
            <a:path>
              <a:moveTo>
                <a:pt x="9100407" y="0"/>
              </a:moveTo>
              <a:lnTo>
                <a:pt x="9100407" y="165889"/>
              </a:lnTo>
              <a:lnTo>
                <a:pt x="0" y="165889"/>
              </a:lnTo>
              <a:lnTo>
                <a:pt x="0" y="297579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451722"/>
              <a:satOff val="-39898"/>
              <a:lumOff val="252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95847" y="1284203"/>
        <a:ext cx="455316" cy="3284"/>
      </dsp:txXfrm>
    </dsp:sp>
    <dsp:sp modelId="{0D1A27B1-293B-4725-9BD3-9512FECBE3ED}">
      <dsp:nvSpPr>
        <dsp:cNvPr id="0" name=""/>
        <dsp:cNvSpPr/>
      </dsp:nvSpPr>
      <dsp:spPr>
        <a:xfrm>
          <a:off x="9016123" y="197124"/>
          <a:ext cx="2115171" cy="941731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7778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7778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7778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Spincoat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5s@500rpm(100rpm/s) 30s@3000rpm(300rpm/s)</a:t>
          </a:r>
        </a:p>
      </dsp:txBody>
      <dsp:txXfrm>
        <a:off x="9016123" y="197124"/>
        <a:ext cx="2115171" cy="941731"/>
      </dsp:txXfrm>
    </dsp:sp>
    <dsp:sp modelId="{4D95ADDC-B7DF-4D91-9799-BD49478B4172}">
      <dsp:nvSpPr>
        <dsp:cNvPr id="0" name=""/>
        <dsp:cNvSpPr/>
      </dsp:nvSpPr>
      <dsp:spPr>
        <a:xfrm>
          <a:off x="1932945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564652"/>
              <a:satOff val="-49872"/>
              <a:lumOff val="315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73530" y="1893452"/>
        <a:ext cx="16408" cy="3284"/>
      </dsp:txXfrm>
    </dsp:sp>
    <dsp:sp modelId="{3FC35FF9-E46E-42C0-80DA-DDA267A49E54}">
      <dsp:nvSpPr>
        <dsp:cNvPr id="0" name=""/>
        <dsp:cNvSpPr/>
      </dsp:nvSpPr>
      <dsp:spPr>
        <a:xfrm>
          <a:off x="11858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2222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2222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2222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Softbake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1min@65°C 15min@95°C(50µm) 10min@95°C(25µm)</a:t>
          </a:r>
        </a:p>
      </dsp:txBody>
      <dsp:txXfrm>
        <a:off x="11858" y="1467035"/>
        <a:ext cx="1922887" cy="856119"/>
      </dsp:txXfrm>
    </dsp:sp>
    <dsp:sp modelId="{72F20FD9-53F5-4E48-9130-8476F15D2365}">
      <dsp:nvSpPr>
        <dsp:cNvPr id="0" name=""/>
        <dsp:cNvSpPr/>
      </dsp:nvSpPr>
      <dsp:spPr>
        <a:xfrm>
          <a:off x="4184011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677582"/>
              <a:satOff val="-59846"/>
              <a:lumOff val="378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324596" y="1893452"/>
        <a:ext cx="16408" cy="3284"/>
      </dsp:txXfrm>
    </dsp:sp>
    <dsp:sp modelId="{E72CD7D4-9411-4CEE-BD85-BD8D7670A8FA}">
      <dsp:nvSpPr>
        <dsp:cNvPr id="0" name=""/>
        <dsp:cNvSpPr/>
      </dsp:nvSpPr>
      <dsp:spPr>
        <a:xfrm>
          <a:off x="2262924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Laser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writing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/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Flood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endParaRPr lang="de-DE" sz="1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62924" y="1467035"/>
        <a:ext cx="1922887" cy="856119"/>
      </dsp:txXfrm>
    </dsp:sp>
    <dsp:sp modelId="{F058DEA8-0164-4E77-B877-C9E5FD234558}">
      <dsp:nvSpPr>
        <dsp:cNvPr id="0" name=""/>
        <dsp:cNvSpPr/>
      </dsp:nvSpPr>
      <dsp:spPr>
        <a:xfrm>
          <a:off x="6435077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790513"/>
              <a:satOff val="-69821"/>
              <a:lumOff val="4420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575662" y="1893452"/>
        <a:ext cx="16408" cy="3284"/>
      </dsp:txXfrm>
    </dsp:sp>
    <dsp:sp modelId="{B942C64A-F0C2-4CDF-B1DC-B80BC722893C}">
      <dsp:nvSpPr>
        <dsp:cNvPr id="0" name=""/>
        <dsp:cNvSpPr/>
      </dsp:nvSpPr>
      <dsp:spPr>
        <a:xfrm>
          <a:off x="4513990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1111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1111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1111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Post-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-Bake 1min@65°C 5°C@95°C</a:t>
          </a:r>
        </a:p>
      </dsp:txBody>
      <dsp:txXfrm>
        <a:off x="4513990" y="1467035"/>
        <a:ext cx="1922887" cy="856119"/>
      </dsp:txXfrm>
    </dsp:sp>
    <dsp:sp modelId="{866EC4F0-D40D-400A-A621-CC4F3882C0A7}">
      <dsp:nvSpPr>
        <dsp:cNvPr id="0" name=""/>
        <dsp:cNvSpPr/>
      </dsp:nvSpPr>
      <dsp:spPr>
        <a:xfrm>
          <a:off x="8686144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903443"/>
              <a:satOff val="-79795"/>
              <a:lumOff val="5051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826729" y="1893452"/>
        <a:ext cx="16408" cy="3284"/>
      </dsp:txXfrm>
    </dsp:sp>
    <dsp:sp modelId="{E111BDE5-2AFE-4194-ABA9-3C131F64924A}">
      <dsp:nvSpPr>
        <dsp:cNvPr id="0" name=""/>
        <dsp:cNvSpPr/>
      </dsp:nvSpPr>
      <dsp:spPr>
        <a:xfrm>
          <a:off x="6765056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5556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5556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555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to RT</a:t>
          </a:r>
          <a:endParaRPr lang="de-DE" sz="1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65056" y="1467035"/>
        <a:ext cx="1922887" cy="856119"/>
      </dsp:txXfrm>
    </dsp:sp>
    <dsp:sp modelId="{3D6AF4E5-549D-404E-8091-0727CC36F84C}">
      <dsp:nvSpPr>
        <dsp:cNvPr id="0" name=""/>
        <dsp:cNvSpPr/>
      </dsp:nvSpPr>
      <dsp:spPr>
        <a:xfrm>
          <a:off x="9016123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mrDev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600 6-10min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shaking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Optionally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in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sonication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Bath</a:t>
          </a:r>
          <a:endParaRPr lang="de-DE" sz="1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016123" y="1467035"/>
        <a:ext cx="1922887" cy="856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7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F0954-091D-854E-BD31-F870A2B27234}" type="datetimeFigureOut">
              <a:rPr lang="de-DE" smtClean="0"/>
              <a:t>29.03.2021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0117C-7FE7-8646-8312-9F30D6F5D0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28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Simulation of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labelled</a:t>
            </a:r>
            <a:r>
              <a:rPr lang="de-DE" dirty="0"/>
              <a:t> </a:t>
            </a:r>
            <a:r>
              <a:rPr lang="de-DE" dirty="0" err="1"/>
              <a:t>magnetically</a:t>
            </a:r>
            <a:r>
              <a:rPr lang="de-DE" dirty="0"/>
              <a:t> and </a:t>
            </a:r>
            <a:r>
              <a:rPr lang="de-DE" dirty="0" err="1"/>
              <a:t>flowing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bridge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Epitope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modelled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Left</a:t>
            </a:r>
            <a:r>
              <a:rPr lang="de-DE" dirty="0"/>
              <a:t>: Signal </a:t>
            </a:r>
            <a:r>
              <a:rPr lang="de-DE" dirty="0" err="1"/>
              <a:t>dependency</a:t>
            </a:r>
            <a:r>
              <a:rPr lang="de-DE" dirty="0"/>
              <a:t> of </a:t>
            </a:r>
            <a:r>
              <a:rPr lang="de-DE" dirty="0" err="1"/>
              <a:t>coverage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dipole</a:t>
            </a:r>
            <a:r>
              <a:rPr lang="de-DE" dirty="0"/>
              <a:t> </a:t>
            </a:r>
            <a:r>
              <a:rPr lang="de-DE" dirty="0" err="1"/>
              <a:t>indicated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circles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if all momentum is located in the center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Right: Influence of cell aggregates on the signal shape and their deviation from the reference dipole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226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641 600 MNP with 20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81 MNP with 2 </a:t>
            </a:r>
            <a:r>
              <a:rPr lang="en-US" dirty="0" err="1"/>
              <a:t>μm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Coverage: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Single Magnetic Momenta cause field </a:t>
            </a:r>
            <a:r>
              <a:rPr lang="en-US" dirty="0" err="1"/>
              <a:t>inhomogenity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magnetic momentum per MNP as it is dependent on the volume - thus r3.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Larger Particles cause more likely inhomogeneities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correlation shows also a significant deterioration for larger cell diameter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assumed, that the correlation error becomes constant at great Particles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43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200 nm MNP-covered cells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Interestingly the error for 15° and 30° is largest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coverage: Field inhomogeneous, but not influenced by two spheres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low yaw angle and high coverages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aggregate’s signal reflects rather two single dipoles in superposition than one quite homogeneous dipole.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yaw angle, and high coverages: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beads parallel to the large sensor side cannot be discriminated </a:t>
            </a: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similar correlation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1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Framework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equilibrium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and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rolling</a:t>
            </a:r>
            <a:r>
              <a:rPr lang="de-DE" dirty="0"/>
              <a:t> </a:t>
            </a:r>
            <a:r>
              <a:rPr lang="de-DE" dirty="0" err="1"/>
              <a:t>bead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Flow </a:t>
            </a:r>
            <a:r>
              <a:rPr lang="de-DE" dirty="0" err="1"/>
              <a:t>induces</a:t>
            </a:r>
            <a:r>
              <a:rPr lang="de-DE" dirty="0"/>
              <a:t> </a:t>
            </a:r>
            <a:r>
              <a:rPr lang="de-DE" dirty="0" err="1"/>
              <a:t>rolling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Top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actuated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However</a:t>
            </a:r>
            <a:r>
              <a:rPr lang="de-DE" dirty="0">
                <a:sym typeface="Wingdings" panose="05000000000000000000" pitchFamily="2" charset="2"/>
              </a:rPr>
              <a:t>, high </a:t>
            </a:r>
            <a:r>
              <a:rPr lang="de-DE" dirty="0" err="1">
                <a:sym typeface="Wingdings" panose="05000000000000000000" pitchFamily="2" charset="2"/>
              </a:rPr>
              <a:t>shear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acts</a:t>
            </a:r>
            <a:r>
              <a:rPr lang="de-DE" dirty="0">
                <a:sym typeface="Wingdings" panose="05000000000000000000" pitchFamily="2" charset="2"/>
              </a:rPr>
              <a:t> at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wall and </a:t>
            </a:r>
            <a:r>
              <a:rPr lang="de-DE" dirty="0" err="1">
                <a:sym typeface="Wingdings" panose="05000000000000000000" pitchFamily="2" charset="2"/>
              </a:rPr>
              <a:t>thus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potential </a:t>
            </a:r>
            <a:r>
              <a:rPr lang="de-DE" dirty="0" err="1">
                <a:sym typeface="Wingdings" panose="05000000000000000000" pitchFamily="2" charset="2"/>
              </a:rPr>
              <a:t>biological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bonds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66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64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CHAI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00.00.2017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5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865121"/>
            <a:ext cx="5571744" cy="32548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5453" y="2853365"/>
            <a:ext cx="5563285" cy="32548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5563286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97600" y="6108190"/>
            <a:ext cx="5571744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14883" y="389365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301648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127355"/>
            <a:ext cx="5571744" cy="399259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5453" y="2115599"/>
            <a:ext cx="5563285" cy="399259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5563286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97600" y="6108190"/>
            <a:ext cx="5571744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1190563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0" y="2844800"/>
            <a:ext cx="12192000" cy="40132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defRPr sz="1867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6969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0" y="2110920"/>
            <a:ext cx="12192000" cy="474708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defRPr sz="1867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393585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&amp;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40769"/>
            <a:ext cx="12192000" cy="5517232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424847"/>
            <a:ext cx="11345332" cy="50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bearbeiten&gt;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4214513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 lIns="0" tIns="0" r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023992" cy="68580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6168008" y="1"/>
            <a:ext cx="6023992" cy="68580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defRPr lang="de-DE" sz="1867" dirty="0"/>
            </a:lvl1pPr>
          </a:lstStyle>
          <a:p>
            <a:pPr lvl="0">
              <a:lnSpc>
                <a:spcPct val="114000"/>
              </a:lnSpc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 lIns="0" tIns="0" r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593462" y="6108190"/>
            <a:ext cx="5598538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25454" y="6108190"/>
            <a:ext cx="5598538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9334582-EFF3-4B6E-B862-864644FEA1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560A19-5C7D-4672-AE2D-275EEE85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1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5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00.00.2017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72800"/>
            <a:ext cx="11345332" cy="323538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 (max. 7 Punkte/Folie)</a:t>
            </a:r>
          </a:p>
          <a:p>
            <a:pPr lvl="1"/>
            <a:r>
              <a:rPr lang="de-DE" noProof="0" dirty="0"/>
              <a:t>1</a:t>
            </a:r>
          </a:p>
          <a:p>
            <a:pPr lvl="1"/>
            <a:r>
              <a:rPr lang="de-DE" noProof="0" dirty="0"/>
              <a:t>2</a:t>
            </a:r>
          </a:p>
          <a:p>
            <a:pPr lvl="1"/>
            <a:r>
              <a:rPr lang="de-DE" noProof="0" dirty="0"/>
              <a:t>3</a:t>
            </a:r>
          </a:p>
          <a:p>
            <a:pPr lvl="1"/>
            <a:r>
              <a:rPr lang="de-DE" noProof="0" dirty="0"/>
              <a:t>4</a:t>
            </a:r>
          </a:p>
          <a:p>
            <a:pPr lvl="1"/>
            <a:r>
              <a:rPr lang="de-DE" noProof="0" dirty="0"/>
              <a:t>5</a:t>
            </a:r>
          </a:p>
          <a:p>
            <a:pPr lvl="1"/>
            <a:r>
              <a:rPr lang="de-DE" noProof="0" dirty="0"/>
              <a:t>6</a:t>
            </a:r>
          </a:p>
          <a:p>
            <a:pPr lvl="1"/>
            <a:r>
              <a:rPr lang="de-DE" noProof="0" dirty="0"/>
              <a:t>7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/>
          <a:lstStyle>
            <a:lvl1pPr>
              <a:defRPr sz="1400"/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10920"/>
            <a:ext cx="11345332" cy="39972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 (max. 7 Punkte/Folie)</a:t>
            </a:r>
          </a:p>
          <a:p>
            <a:pPr lvl="1"/>
            <a:r>
              <a:rPr lang="de-DE" noProof="0" dirty="0"/>
              <a:t>1</a:t>
            </a:r>
          </a:p>
          <a:p>
            <a:pPr lvl="1"/>
            <a:r>
              <a:rPr lang="de-DE" noProof="0" dirty="0"/>
              <a:t>2</a:t>
            </a:r>
          </a:p>
          <a:p>
            <a:pPr lvl="1"/>
            <a:r>
              <a:rPr lang="de-DE" noProof="0" dirty="0"/>
              <a:t>3</a:t>
            </a:r>
          </a:p>
          <a:p>
            <a:pPr lvl="1"/>
            <a:r>
              <a:rPr lang="de-DE" noProof="0" dirty="0"/>
              <a:t>4</a:t>
            </a:r>
          </a:p>
          <a:p>
            <a:pPr lvl="1"/>
            <a:r>
              <a:rPr lang="de-DE" noProof="0" dirty="0"/>
              <a:t>5</a:t>
            </a:r>
          </a:p>
          <a:p>
            <a:pPr lvl="1"/>
            <a:r>
              <a:rPr lang="de-DE" noProof="0" dirty="0"/>
              <a:t>6</a:t>
            </a:r>
          </a:p>
          <a:p>
            <a:pPr lvl="1"/>
            <a:r>
              <a:rPr lang="de-DE" noProof="0" dirty="0"/>
              <a:t>7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6969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/>
          <a:lstStyle>
            <a:lvl1pPr>
              <a:defRPr sz="1400"/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3582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14035"/>
            <a:ext cx="5574547" cy="399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14033"/>
            <a:ext cx="5573105" cy="399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300083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352574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872869"/>
            <a:ext cx="5574547" cy="32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872869"/>
            <a:ext cx="5573105" cy="32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06501"/>
            <a:ext cx="5574547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06501"/>
            <a:ext cx="5573105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0267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2550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94768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872869"/>
            <a:ext cx="5574547" cy="32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865121"/>
            <a:ext cx="5571744" cy="32548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06501"/>
            <a:ext cx="5574547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0267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2550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094133"/>
            <a:ext cx="5571744" cy="4025813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139608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1.wmf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426009" y="428625"/>
            <a:ext cx="95472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Heinz-Nixdorf-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Chair</a:t>
            </a:r>
            <a:r>
              <a:rPr lang="de-DE" sz="1067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067" dirty="0">
                <a:solidFill>
                  <a:schemeClr val="tx2"/>
                </a:solidFill>
                <a:latin typeface="+mn-lt"/>
              </a:rPr>
              <a:t> Biomedical Electronics</a:t>
            </a:r>
          </a:p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Department 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067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Electrical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baseline="0" dirty="0" err="1">
                <a:solidFill>
                  <a:schemeClr val="tx2"/>
                </a:solidFill>
                <a:latin typeface="+mn-lt"/>
              </a:rPr>
              <a:t>and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Computer Engineering </a:t>
            </a:r>
          </a:p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TranslaTUM, Campus Klinikum rechts der Isar</a:t>
            </a:r>
          </a:p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Technical University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baseline="0" dirty="0" err="1">
                <a:solidFill>
                  <a:schemeClr val="tx2"/>
                </a:solidFill>
                <a:latin typeface="+mn-lt"/>
              </a:rPr>
              <a:t>Munich</a:t>
            </a:r>
            <a:endParaRPr lang="de-DE" sz="1067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82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76" r:id="rId3"/>
    <p:sldLayoutId id="2147483677" r:id="rId4"/>
    <p:sldLayoutId id="2147483666" r:id="rId5"/>
    <p:sldLayoutId id="2147483678" r:id="rId6"/>
    <p:sldLayoutId id="2147483672" r:id="rId7"/>
    <p:sldLayoutId id="2147483679" r:id="rId8"/>
    <p:sldLayoutId id="2147483675" r:id="rId9"/>
    <p:sldLayoutId id="2147483680" r:id="rId10"/>
    <p:sldLayoutId id="2147483673" r:id="rId11"/>
    <p:sldLayoutId id="2147483681" r:id="rId12"/>
    <p:sldLayoutId id="2147483670" r:id="rId13"/>
    <p:sldLayoutId id="2147483682" r:id="rId14"/>
    <p:sldLayoutId id="2147483664" r:id="rId15"/>
    <p:sldLayoutId id="2147483674" r:id="rId16"/>
    <p:sldLayoutId id="2147483683" r:id="rId1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43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6.svg"/><Relationship Id="rId4" Type="http://schemas.openxmlformats.org/officeDocument/2006/relationships/image" Target="../media/image44.sv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60.ti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8.wmf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1.png"/><Relationship Id="rId4" Type="http://schemas.openxmlformats.org/officeDocument/2006/relationships/image" Target="../media/image7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7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7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7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8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60.tif"/><Relationship Id="rId4" Type="http://schemas.openxmlformats.org/officeDocument/2006/relationships/image" Target="../media/image8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8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NULL"/><Relationship Id="rId3" Type="http://schemas.openxmlformats.org/officeDocument/2006/relationships/image" Target="../media/image88.svg"/><Relationship Id="rId7" Type="http://schemas.openxmlformats.org/officeDocument/2006/relationships/image" Target="../media/image92.jpeg"/><Relationship Id="rId12" Type="http://schemas.openxmlformats.org/officeDocument/2006/relationships/image" Target="NUL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jpeg"/><Relationship Id="rId11" Type="http://schemas.openxmlformats.org/officeDocument/2006/relationships/image" Target="NULL"/><Relationship Id="rId5" Type="http://schemas.openxmlformats.org/officeDocument/2006/relationships/image" Target="../media/image90.jpe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89.jpeg"/><Relationship Id="rId9" Type="http://schemas.openxmlformats.org/officeDocument/2006/relationships/image" Target="../media/image94.jpeg"/><Relationship Id="rId1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DB1DF-EE2F-429D-862C-B95CB4CB8B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334" y="2708920"/>
            <a:ext cx="11345332" cy="1274125"/>
          </a:xfrm>
        </p:spPr>
        <p:txBody>
          <a:bodyPr/>
          <a:lstStyle/>
          <a:p>
            <a:r>
              <a:rPr lang="de-DE" dirty="0"/>
              <a:t>Master Thesis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Johann A. Brenner</a:t>
            </a:r>
          </a:p>
          <a:p>
            <a:r>
              <a:rPr lang="de-DE" dirty="0"/>
              <a:t>Munich, </a:t>
            </a:r>
            <a:fld id="{C0AFBEE5-18F3-4D66-8313-A01913AC73B9}" type="datetime1">
              <a:rPr lang="de-DE" smtClean="0"/>
              <a:t>29.03.2021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917D82-3C85-4D06-B78F-7F7C4477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1296000"/>
            <a:ext cx="11345332" cy="1058431"/>
          </a:xfrm>
        </p:spPr>
        <p:txBody>
          <a:bodyPr/>
          <a:lstStyle/>
          <a:p>
            <a:r>
              <a:rPr lang="en-US" dirty="0"/>
              <a:t>Magnetically Enhanced Microflow Cytometer for Bead-based Immunoaffinity Measurements in Blood Samples</a:t>
            </a:r>
          </a:p>
        </p:txBody>
      </p:sp>
    </p:spTree>
    <p:extLst>
      <p:ext uri="{BB962C8B-B14F-4D97-AF65-F5344CB8AC3E}">
        <p14:creationId xmlns:p14="http://schemas.microsoft.com/office/powerpoint/2010/main" val="3404170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303A83C1-B990-4161-B264-D3DE1D8A2976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0505" y="1292550"/>
            <a:ext cx="9630990" cy="5086463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</a:t>
            </a:r>
            <a:r>
              <a:rPr lang="de-DE" sz="1800" dirty="0" err="1"/>
              <a:t>Particles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  <a:endParaRPr lang="da-DK" i="1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</p:spTree>
    <p:extLst>
      <p:ext uri="{BB962C8B-B14F-4D97-AF65-F5344CB8AC3E}">
        <p14:creationId xmlns:p14="http://schemas.microsoft.com/office/powerpoint/2010/main" val="406705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 descr="Ein Bild, das Text, Halskettchen enthält.&#10;&#10;Automatisch generierte Beschreibung">
            <a:extLst>
              <a:ext uri="{FF2B5EF4-FFF2-40B4-BE49-F238E27FC236}">
                <a16:creationId xmlns:a16="http://schemas.microsoft.com/office/drawing/2014/main" id="{1E1A77A1-3106-47E3-990E-D13BD9AA7E6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7392144" y="2017294"/>
            <a:ext cx="4588615" cy="4002087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Biotin-Streptavidin</a:t>
            </a:r>
          </a:p>
        </p:txBody>
      </p:sp>
      <p:pic>
        <p:nvPicPr>
          <p:cNvPr id="14" name="Bildplatzhalter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DDCA652-9B96-4E17-9E33-A8B8FD41B67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46" b="-1190"/>
          <a:stretch/>
        </p:blipFill>
        <p:spPr>
          <a:xfrm>
            <a:off x="5044758" y="1914531"/>
            <a:ext cx="1981941" cy="269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BBC69CE-8C42-40A6-84C1-1594B7DB7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097" y="4640079"/>
            <a:ext cx="2308023" cy="1358342"/>
          </a:xfrm>
          <a:prstGeom prst="rect">
            <a:avLst/>
          </a:prstGeom>
        </p:spPr>
      </p:pic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1BF44F3A-4C63-4CC8-BB4F-38F14C9C9EC4}"/>
              </a:ext>
            </a:extLst>
          </p:cNvPr>
          <p:cNvSpPr txBox="1">
            <a:spLocks/>
          </p:cNvSpPr>
          <p:nvPr/>
        </p:nvSpPr>
        <p:spPr>
          <a:xfrm>
            <a:off x="425455" y="2106501"/>
            <a:ext cx="3934580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Biotin-Streptavidin Interaction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strongest known non-covalent bonds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Affinity: 10</a:t>
            </a:r>
            <a:r>
              <a:rPr lang="en-US" baseline="30000" dirty="0"/>
              <a:t>-13 </a:t>
            </a:r>
            <a:r>
              <a:rPr lang="en-US" dirty="0"/>
              <a:t>-</a:t>
            </a:r>
            <a:r>
              <a:rPr lang="en-US" baseline="30000" dirty="0"/>
              <a:t> </a:t>
            </a:r>
            <a:r>
              <a:rPr lang="en-US" dirty="0"/>
              <a:t>10</a:t>
            </a:r>
            <a:r>
              <a:rPr lang="en-US" baseline="30000" dirty="0"/>
              <a:t>-15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 force: 100 – 400 </a:t>
            </a:r>
            <a:r>
              <a:rPr lang="en-US" dirty="0" err="1"/>
              <a:t>pN</a:t>
            </a:r>
            <a:endParaRPr lang="en-US" dirty="0"/>
          </a:p>
          <a:p>
            <a:endParaRPr lang="en-US" dirty="0"/>
          </a:p>
          <a:p>
            <a:pPr lvl="1" indent="0">
              <a:buFont typeface="Arial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520695" lvl="1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Adhesion</a:t>
            </a:r>
            <a:endParaRPr lang="en-US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151064A-4508-4C37-9035-123C3E374CFC}"/>
              </a:ext>
            </a:extLst>
          </p:cNvPr>
          <p:cNvSpPr txBox="1"/>
          <p:nvPr/>
        </p:nvSpPr>
        <p:spPr>
          <a:xfrm>
            <a:off x="7392143" y="6237312"/>
            <a:ext cx="4588615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50" dirty="0" err="1"/>
              <a:t>Sedlak</a:t>
            </a:r>
            <a:r>
              <a:rPr lang="en-US" sz="1050" dirty="0"/>
              <a:t> et al. (2020) </a:t>
            </a:r>
            <a:r>
              <a:rPr lang="en-US" sz="1050" i="1" dirty="0"/>
              <a:t>Sci Adv, 6</a:t>
            </a:r>
            <a:r>
              <a:rPr lang="en-US" sz="1050" dirty="0"/>
              <a:t>(13)</a:t>
            </a:r>
            <a:endParaRPr 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9914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0B04C91F-1BFE-4DDD-8CFE-4C5D5713FBD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8" y="2052012"/>
            <a:ext cx="8064896" cy="34176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marL="0"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Biotin-Streptavidin</a:t>
            </a:r>
          </a:p>
        </p:txBody>
      </p:sp>
      <p:pic>
        <p:nvPicPr>
          <p:cNvPr id="29" name="Bildplatzhalter 28">
            <a:extLst>
              <a:ext uri="{FF2B5EF4-FFF2-40B4-BE49-F238E27FC236}">
                <a16:creationId xmlns:a16="http://schemas.microsoft.com/office/drawing/2014/main" id="{D40EA47A-92CF-4208-9B9A-8F0095B001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44272" y="3943898"/>
            <a:ext cx="3600400" cy="152571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</p:spTree>
    <p:extLst>
      <p:ext uri="{BB962C8B-B14F-4D97-AF65-F5344CB8AC3E}">
        <p14:creationId xmlns:p14="http://schemas.microsoft.com/office/powerpoint/2010/main" val="832950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389365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301648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7A107D0-D173-4070-9924-F16E6FA17E7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197600" y="2819798"/>
            <a:ext cx="5571744" cy="2607705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09A0FB-BFE1-4616-9ADA-AA807E077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5453" y="2478797"/>
            <a:ext cx="5571744" cy="3266194"/>
          </a:xfrm>
          <a:prstGeom prst="rect">
            <a:avLst/>
          </a:prstGeom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E4C88B1-2E48-44D6-A639-04F5DA9577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5454" y="5877272"/>
            <a:ext cx="5563286" cy="365124"/>
          </a:xfrm>
        </p:spPr>
        <p:txBody>
          <a:bodyPr/>
          <a:lstStyle/>
          <a:p>
            <a:pPr algn="ctr"/>
            <a:r>
              <a:rPr lang="de-DE" sz="1800" b="1" dirty="0"/>
              <a:t>MNP-Coverage Evaluation</a:t>
            </a:r>
            <a:endParaRPr lang="en-US" sz="1800" b="1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BC4CC2-64B6-4BF5-817F-1FDBCF813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7600" y="5877272"/>
            <a:ext cx="5571744" cy="365124"/>
          </a:xfrm>
        </p:spPr>
        <p:txBody>
          <a:bodyPr/>
          <a:lstStyle/>
          <a:p>
            <a:pPr algn="ctr"/>
            <a:r>
              <a:rPr lang="de-DE" sz="1800" b="1" dirty="0"/>
              <a:t>Aggregate Angle Evaluation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8682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28ABEFE-AF81-40CA-8857-21558BC46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0920"/>
            <a:ext cx="3222275" cy="39972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Coverage: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en-US" dirty="0"/>
              <a:t>Single Magnetic Momenta cause field </a:t>
            </a:r>
            <a:r>
              <a:rPr lang="en-US" dirty="0" err="1"/>
              <a:t>inhomogenity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deterioration for larger cell diameters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48E8C0D-3CF3-4A31-A447-D90555FDE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2FF65E-9ADE-4B5D-A8C8-A202F9841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7ACAD9-34DC-4EDF-AA59-48B1B1AC5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16520AD-34A2-4A0A-9D24-D979473C9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B689BBF7-B0B2-4E8C-8ADF-FCA0D62B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ModellingOverallAnalysis.opju&#10;PE Folder: /ModellingOverallAnalysis/&#10;Short Name: CrossCorr-Maximal">
            <a:extLst>
              <a:ext uri="{FF2B5EF4-FFF2-40B4-BE49-F238E27FC236}">
                <a16:creationId xmlns:a16="http://schemas.microsoft.com/office/drawing/2014/main" id="{BD56B600-6323-4240-81F1-09A870D7F3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602433"/>
              </p:ext>
            </p:extLst>
          </p:nvPr>
        </p:nvGraphicFramePr>
        <p:xfrm>
          <a:off x="7680176" y="1932947"/>
          <a:ext cx="5223943" cy="399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6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ModellingOverallAnalysis.opju&#10;PE Folder: /ModellingOverallAnalysis/&#10;Short Name: CrossCorr-Maximal">
                        <a:extLst>
                          <a:ext uri="{FF2B5EF4-FFF2-40B4-BE49-F238E27FC236}">
                            <a16:creationId xmlns:a16="http://schemas.microsoft.com/office/drawing/2014/main" id="{BD56B600-6323-4240-81F1-09A870D7F3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80176" y="1932947"/>
                        <a:ext cx="5223943" cy="3997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kt 21" descr="Project Path: C:\Users\Familie\Desktop\tmp\MAPlots\ModellingOverallAnalysis.opju&#10;PE Folder: /ModellingOverallAnalysis/r4um/&#10;Short Name: Small4um">
            <a:extLst>
              <a:ext uri="{FF2B5EF4-FFF2-40B4-BE49-F238E27FC236}">
                <a16:creationId xmlns:a16="http://schemas.microsoft.com/office/drawing/2014/main" id="{AF28AE55-1729-4A9A-9E64-F4D56C0C3E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91364"/>
              </p:ext>
            </p:extLst>
          </p:nvPr>
        </p:nvGraphicFramePr>
        <p:xfrm>
          <a:off x="3609895" y="1952011"/>
          <a:ext cx="4718353" cy="399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7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8" name="Objekt 7" descr="Project Path: C:\Users\Familie\Desktop\tmp\MAPlots\ModellingOverallAnalysis.opju&#10;PE Folder: /ModellingOverallAnalysis/r4um/&#10;Short Name: Small4um">
                        <a:extLst>
                          <a:ext uri="{FF2B5EF4-FFF2-40B4-BE49-F238E27FC236}">
                            <a16:creationId xmlns:a16="http://schemas.microsoft.com/office/drawing/2014/main" id="{0A459059-9F09-4129-B047-E479CC9A5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9895" y="1952011"/>
                        <a:ext cx="4718353" cy="3997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Grafik 22">
            <a:extLst>
              <a:ext uri="{FF2B5EF4-FFF2-40B4-BE49-F238E27FC236}">
                <a16:creationId xmlns:a16="http://schemas.microsoft.com/office/drawing/2014/main" id="{6EB04F19-90B5-4DC4-9F5B-752A1D96C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87620" y="3854146"/>
            <a:ext cx="3222275" cy="18889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363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A375069-448C-4498-BE06-F2B0B5B1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5" y="2110920"/>
            <a:ext cx="3222274" cy="3997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B7F52B-1031-4DDE-858B-6A8A069C5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12C47D4-9636-473E-9125-84CCCF566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BB9225-12E6-4AE2-BEB8-759C4C1629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E4F0614-6CFC-4713-A384-0ACCD18AE2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52F2A84-50DA-44B4-97C2-813751F8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D0320F7-1CA5-40D3-9ABF-95E7C961289A}"/>
              </a:ext>
            </a:extLst>
          </p:cNvPr>
          <p:cNvGrpSpPr/>
          <p:nvPr/>
        </p:nvGrpSpPr>
        <p:grpSpPr>
          <a:xfrm>
            <a:off x="3863752" y="1932947"/>
            <a:ext cx="8827283" cy="3997269"/>
            <a:chOff x="1807126" y="1476386"/>
            <a:chExt cx="10915515" cy="4464496"/>
          </a:xfrm>
        </p:grpSpPr>
        <p:graphicFrame>
          <p:nvGraphicFramePr>
            <p:cNvPr id="7" name="Objekt 6" descr="Project Path: C:\Users\Familie\Desktop\tmp\MAPlots\ModellingOverallAnalysis.opju&#10;PE Folder: /ModellingOverallAnalysis/r4um/&#10;Short Name: Big4um">
              <a:extLst>
                <a:ext uri="{FF2B5EF4-FFF2-40B4-BE49-F238E27FC236}">
                  <a16:creationId xmlns:a16="http://schemas.microsoft.com/office/drawing/2014/main" id="{A907514E-9B0A-4062-A430-58346520A8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4070621"/>
                </p:ext>
              </p:extLst>
            </p:nvPr>
          </p:nvGraphicFramePr>
          <p:xfrm>
            <a:off x="6888088" y="1476386"/>
            <a:ext cx="5834553" cy="4464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02" name="Graph" r:id="rId3" imgW="3920760" imgH="3000960" progId="Origin95.Graph">
                    <p:embed/>
                  </p:oleObj>
                </mc:Choice>
                <mc:Fallback>
                  <p:oleObj name="Graph" r:id="rId3" imgW="3920760" imgH="3000960" progId="Origin95.Graph">
                    <p:embed/>
                    <p:pic>
                      <p:nvPicPr>
                        <p:cNvPr id="4" name="Objekt 3" descr="Project Path: C:\Users\Familie\Desktop\tmp\MAPlots\ModellingOverallAnalysis.opju&#10;PE Folder: /ModellingOverallAnalysis/r4um/&#10;Short Name: Big4um">
                          <a:extLst>
                            <a:ext uri="{FF2B5EF4-FFF2-40B4-BE49-F238E27FC236}">
                              <a16:creationId xmlns:a16="http://schemas.microsoft.com/office/drawing/2014/main" id="{FFDE69E1-932E-4699-B970-BB519E7F97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888088" y="1476386"/>
                          <a:ext cx="5834553" cy="4464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kt 7" descr="Project Path: C:\Users\Familie\Desktop\tmp\MAPlots\ModellingOverallAnalysis.opju&#10;PE Folder: /ModellingOverallAnalysis/r4um/&#10;Short Name: Small4um">
              <a:extLst>
                <a:ext uri="{FF2B5EF4-FFF2-40B4-BE49-F238E27FC236}">
                  <a16:creationId xmlns:a16="http://schemas.microsoft.com/office/drawing/2014/main" id="{0A459059-9F09-4129-B047-E479CC9A56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2745371"/>
                </p:ext>
              </p:extLst>
            </p:nvPr>
          </p:nvGraphicFramePr>
          <p:xfrm>
            <a:off x="1807126" y="1476386"/>
            <a:ext cx="5834553" cy="4464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03" name="Graph" r:id="rId5" imgW="3920760" imgH="3000960" progId="Origin95.Graph">
                    <p:embed/>
                  </p:oleObj>
                </mc:Choice>
                <mc:Fallback>
                  <p:oleObj name="Graph" r:id="rId5" imgW="3920760" imgH="3000960" progId="Origin95.Graph">
                    <p:embed/>
                    <p:pic>
                      <p:nvPicPr>
                        <p:cNvPr id="6" name="Objekt 5" descr="Project Path: C:\Users\Familie\Desktop\tmp\MAPlots\ModellingOverallAnalysis.opju&#10;PE Folder: /ModellingOverallAnalysis/r4um/&#10;Short Name: Small4um">
                          <a:extLst>
                            <a:ext uri="{FF2B5EF4-FFF2-40B4-BE49-F238E27FC236}">
                              <a16:creationId xmlns:a16="http://schemas.microsoft.com/office/drawing/2014/main" id="{AADFCAED-4836-42CD-90DF-53BF7B43BF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07126" y="1476386"/>
                          <a:ext cx="5834553" cy="4464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3988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9BAA084-AF1F-49A3-B03D-C040460A4BA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High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medium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inhomgeneous</a:t>
            </a:r>
            <a:r>
              <a:rPr lang="de-DE" dirty="0"/>
              <a:t> </a:t>
            </a:r>
            <a:r>
              <a:rPr lang="de-DE" dirty="0" err="1"/>
              <a:t>field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Low </a:t>
            </a:r>
            <a:r>
              <a:rPr lang="de-DE" dirty="0" err="1"/>
              <a:t>yaw</a:t>
            </a:r>
            <a:r>
              <a:rPr lang="de-DE" dirty="0"/>
              <a:t> and high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Two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dipoles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superposition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High </a:t>
            </a:r>
            <a:r>
              <a:rPr lang="de-DE" dirty="0" err="1">
                <a:sym typeface="Wingdings" panose="05000000000000000000" pitchFamily="2" charset="2"/>
              </a:rPr>
              <a:t>yaw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coverage</a:t>
            </a:r>
            <a:r>
              <a:rPr lang="de-DE" dirty="0">
                <a:sym typeface="Wingdings" panose="05000000000000000000" pitchFamily="2" charset="2"/>
              </a:rPr>
              <a:t>  Aggregate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discriminated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sensor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2724C62-4AD0-4FCE-99F4-C80CA230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7A0F97-0252-47BA-8F15-330DE0022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B1692E-1864-4ACC-9581-8B4CF12598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17A47A-F0CD-4CE0-A716-2DDD8E41E2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ModellingOverallAnalysis.opju&#10;PE Folder: /ModellingOverallAnalysis/Aggreg/&#10;Short Name: Aggregates">
            <a:extLst>
              <a:ext uri="{FF2B5EF4-FFF2-40B4-BE49-F238E27FC236}">
                <a16:creationId xmlns:a16="http://schemas.microsoft.com/office/drawing/2014/main" id="{3D783CF8-EE53-44CB-BC02-6A03F119E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767368"/>
              </p:ext>
            </p:extLst>
          </p:nvPr>
        </p:nvGraphicFramePr>
        <p:xfrm>
          <a:off x="5448216" y="1169476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7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ModellingOverallAnalysis.opju&#10;PE Folder: /ModellingOverallAnalysis/Aggreg/&#10;Short Name: Aggregates">
                        <a:extLst>
                          <a:ext uri="{FF2B5EF4-FFF2-40B4-BE49-F238E27FC236}">
                            <a16:creationId xmlns:a16="http://schemas.microsoft.com/office/drawing/2014/main" id="{3D783CF8-EE53-44CB-BC02-6A03F119E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8216" y="1169476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ABFAE24-F8D3-4FDE-B365-52880D77325F}"/>
              </a:ext>
            </a:extLst>
          </p:cNvPr>
          <p:cNvSpPr txBox="1"/>
          <p:nvPr/>
        </p:nvSpPr>
        <p:spPr>
          <a:xfrm>
            <a:off x="11770786" y="234888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pic>
        <p:nvPicPr>
          <p:cNvPr id="14" name="Inhaltsplatzhalter 2">
            <a:extLst>
              <a:ext uri="{FF2B5EF4-FFF2-40B4-BE49-F238E27FC236}">
                <a16:creationId xmlns:a16="http://schemas.microsoft.com/office/drawing/2014/main" id="{BC8AFBF9-D114-4480-B28C-B86D84A860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26031" y="4111113"/>
            <a:ext cx="4889029" cy="2288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551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389365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301648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</a:t>
            </a: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BBBECD31-0266-46E1-99DC-3E2DB7754C9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197600" y="2150324"/>
            <a:ext cx="5571744" cy="3946652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1D4FDCA-A5B3-4969-B167-928F5194317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27939" y="2115599"/>
            <a:ext cx="5558312" cy="399259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2915692-A7E0-44EF-8C1F-5F01B94841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5454" y="6160220"/>
            <a:ext cx="5563286" cy="365124"/>
          </a:xfrm>
        </p:spPr>
        <p:txBody>
          <a:bodyPr/>
          <a:lstStyle/>
          <a:p>
            <a:pPr algn="ctr"/>
            <a:r>
              <a:rPr lang="de-DE" sz="1800" b="1" dirty="0"/>
              <a:t>Flow Field in a </a:t>
            </a:r>
            <a:r>
              <a:rPr lang="de-DE" sz="1800" b="1" dirty="0" err="1"/>
              <a:t>Particle</a:t>
            </a:r>
            <a:endParaRPr lang="en-US" sz="1800" b="1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C5167B-526F-4DB1-A1B3-C6F20E2B64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6057" y="6160220"/>
            <a:ext cx="5571059" cy="365124"/>
          </a:xfrm>
        </p:spPr>
        <p:txBody>
          <a:bodyPr/>
          <a:lstStyle/>
          <a:p>
            <a:pPr algn="ctr"/>
            <a:r>
              <a:rPr lang="de-DE" sz="1800" b="1" dirty="0" err="1"/>
              <a:t>Shear</a:t>
            </a:r>
            <a:r>
              <a:rPr lang="de-DE" sz="1800" b="1" dirty="0"/>
              <a:t> Field in a </a:t>
            </a:r>
            <a:r>
              <a:rPr lang="de-DE" sz="1800" b="1" dirty="0" err="1"/>
              <a:t>Particle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7108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87AA8881-0AE6-46F5-830E-DE72E8751ABA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136" y="1971212"/>
            <a:ext cx="4227136" cy="4001689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</a:t>
            </a: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16" name="Inhaltsplatzhalter 8">
            <a:extLst>
              <a:ext uri="{FF2B5EF4-FFF2-40B4-BE49-F238E27FC236}">
                <a16:creationId xmlns:a16="http://schemas.microsoft.com/office/drawing/2014/main" id="{96405522-9780-4DB1-BEA7-76AD3A652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363106" y="2106501"/>
            <a:ext cx="6574182" cy="386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81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A9B9DE-29E1-4CC5-B3DF-0243223E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0920"/>
            <a:ext cx="5310506" cy="3997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de-DE" sz="1800" dirty="0"/>
              <a:t>Experimental – </a:t>
            </a:r>
            <a:r>
              <a:rPr lang="de-DE" sz="1800" dirty="0" err="1"/>
              <a:t>Magnetic</a:t>
            </a:r>
            <a:r>
              <a:rPr lang="de-DE" sz="1800" dirty="0"/>
              <a:t> </a:t>
            </a:r>
            <a:r>
              <a:rPr lang="de-DE" sz="1800" dirty="0" err="1"/>
              <a:t>Concentration</a:t>
            </a:r>
            <a:r>
              <a:rPr lang="de-DE" sz="1800" dirty="0"/>
              <a:t> </a:t>
            </a:r>
            <a:r>
              <a:rPr lang="de-DE" sz="1800" dirty="0" err="1"/>
              <a:t>Measurements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F239C9-DB3C-4FF9-8AE9-FB7997A9E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11" name="Objekt 10" descr="Project Path: C:\Users\Familie\Desktop\tmp\MAPlots\200618_Analysis_Concentration.opju&#10;PE Folder: /200618_Analysis_Concentration/Folder1/&#10;Short Name: ConcentrationError">
            <a:extLst>
              <a:ext uri="{FF2B5EF4-FFF2-40B4-BE49-F238E27FC236}">
                <a16:creationId xmlns:a16="http://schemas.microsoft.com/office/drawing/2014/main" id="{375EEF25-73F2-47CB-8B49-83645BC477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3995" y="1498512"/>
          <a:ext cx="6638576" cy="5079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7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11" name="Objekt 10" descr="Project Path: C:\Users\Familie\Desktop\tmp\MAPlots\200618_Analysis_Concentration.opju&#10;PE Folder: /200618_Analysis_Concentration/Folder1/&#10;Short Name: ConcentrationError">
                        <a:extLst>
                          <a:ext uri="{FF2B5EF4-FFF2-40B4-BE49-F238E27FC236}">
                            <a16:creationId xmlns:a16="http://schemas.microsoft.com/office/drawing/2014/main" id="{375EEF25-73F2-47CB-8B49-83645BC47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03995" y="1498512"/>
                        <a:ext cx="6638576" cy="5079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31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EC423-D8EF-4A1D-8999-F15794277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7" y="1495367"/>
            <a:ext cx="11345332" cy="44144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Theory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de-DE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Surface Chemistry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endParaRPr lang="de-DE" dirty="0"/>
          </a:p>
          <a:p>
            <a:pPr marL="766222" lvl="2" indent="-285750">
              <a:buFont typeface="Arial" panose="020B0604020202020204" pitchFamily="34" charset="0"/>
              <a:buChar char="•"/>
            </a:pPr>
            <a:r>
              <a:rPr lang="de-DE" dirty="0"/>
              <a:t>Simulation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/>
              <a:t>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 dirty="0"/>
          </a:p>
          <a:p>
            <a:pPr marL="766222" lvl="2" indent="-285750">
              <a:buFont typeface="Arial" panose="020B0604020202020204" pitchFamily="34" charset="0"/>
              <a:buChar char="•"/>
            </a:pPr>
            <a:r>
              <a:rPr lang="de-DE" dirty="0"/>
              <a:t>Experimental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Concentration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/>
              <a:t>Development of a Differential </a:t>
            </a:r>
            <a:r>
              <a:rPr lang="de-DE" dirty="0" err="1"/>
              <a:t>Counting</a:t>
            </a:r>
            <a:r>
              <a:rPr lang="de-DE" dirty="0"/>
              <a:t> Setup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 err="1"/>
              <a:t>Established</a:t>
            </a:r>
            <a:r>
              <a:rPr lang="de-DE" dirty="0"/>
              <a:t> Reference Model </a:t>
            </a:r>
            <a:r>
              <a:rPr lang="de-DE" dirty="0" err="1"/>
              <a:t>for</a:t>
            </a:r>
            <a:r>
              <a:rPr lang="de-DE" dirty="0"/>
              <a:t> Surface Marker Expression </a:t>
            </a:r>
            <a:r>
              <a:rPr lang="de-DE" dirty="0" err="1"/>
              <a:t>Densities</a:t>
            </a:r>
            <a:endParaRPr lang="de-DE" dirty="0"/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en-US" dirty="0"/>
              <a:t>Affinity-based Concentration Measurements in the Magnetic Flow Cytometer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047D725-C124-4E67-9EE4-D397071A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490FFC-9721-4573-B684-7FBDA5F9B1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03AEBB-44E4-4D4F-9066-F066F254B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9781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descr="Project Path: C:\Users\Familie\Desktop\tmp\MAPlots\Done\200716_AnalysisBloodConcentration.opju&#10;PE Folder: /200716_AnalysisBloodConcentration/Folder1/&#10;Short Name: Correction150um">
            <a:extLst>
              <a:ext uri="{FF2B5EF4-FFF2-40B4-BE49-F238E27FC236}">
                <a16:creationId xmlns:a16="http://schemas.microsoft.com/office/drawing/2014/main" id="{20F8C118-5D0F-4CA2-8EAB-F2389068BE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1984" y="2206005"/>
          <a:ext cx="5099681" cy="390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80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kt 1" descr="Project Path: C:\Users\Familie\Desktop\tmp\MAPlots\Done\200716_AnalysisBloodConcentration.opju&#10;PE Folder: /200716_AnalysisBloodConcentration/Folder1/&#10;Short Name: Correction150um">
                        <a:extLst>
                          <a:ext uri="{FF2B5EF4-FFF2-40B4-BE49-F238E27FC236}">
                            <a16:creationId xmlns:a16="http://schemas.microsoft.com/office/drawing/2014/main" id="{20F8C118-5D0F-4CA2-8EAB-F2389068BE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1984" y="2206005"/>
                        <a:ext cx="5099681" cy="390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809892A-7567-4AF9-ACCE-465D8CAC1E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857AA4-3D99-4E50-8D9E-2871BDAF6D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EF2F31-B1DA-4C53-BA8F-CBD8DE61D4D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FB072-7641-4C6B-A68D-8F7FF767BA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F4D8C9B-2FC4-4897-87C3-E337D26D1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0555863-5648-40CD-A773-00540383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kt 5" descr="Project Path: C:\Users\Familie\Desktop\tmp\MAPlots\Done\200716_AnalysisBloodConcentration.opju&#10;PE Folder: /200716_AnalysisBloodConcentration/Folder1/&#10;Short Name: Correction_50um">
            <a:extLst>
              <a:ext uri="{FF2B5EF4-FFF2-40B4-BE49-F238E27FC236}">
                <a16:creationId xmlns:a16="http://schemas.microsoft.com/office/drawing/2014/main" id="{3286120F-9067-4541-BD14-2CDDCFB5C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111" y="2158463"/>
          <a:ext cx="5099681" cy="390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81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Done\200716_AnalysisBloodConcentration.opju&#10;PE Folder: /200716_AnalysisBloodConcentration/Folder1/&#10;Short Name: Correction_50um">
                        <a:extLst>
                          <a:ext uri="{FF2B5EF4-FFF2-40B4-BE49-F238E27FC236}">
                            <a16:creationId xmlns:a16="http://schemas.microsoft.com/office/drawing/2014/main" id="{3286120F-9067-4541-BD14-2CDDCFB5CD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111" y="2158463"/>
                        <a:ext cx="5099681" cy="390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4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1063F730-1996-47EE-B405-5FF0934AA52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883" y="2185538"/>
            <a:ext cx="5573105" cy="374009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 marL="0" lvl="2" indent="0">
              <a:spcAft>
                <a:spcPts val="600"/>
              </a:spcAft>
              <a:buNone/>
            </a:pPr>
            <a:r>
              <a:rPr lang="de-DE" sz="1800" dirty="0"/>
              <a:t>Experimental – </a:t>
            </a:r>
            <a:r>
              <a:rPr lang="en-US" sz="1800" dirty="0"/>
              <a:t>Development of a Differential Counting 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66BE8D-1D63-48DF-BA2E-F6F1BBDD80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5454" y="6108190"/>
            <a:ext cx="11343890" cy="365124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Objekt 9" descr="Project Path: C:\Users\Familie\Desktop\tmp\MAPlots\Done\StackedPCB_Bottom.opju&#10;PE Folder: /StackedPCB_Bottom/&#10;Short Name: Top">
            <a:extLst>
              <a:ext uri="{FF2B5EF4-FFF2-40B4-BE49-F238E27FC236}">
                <a16:creationId xmlns:a16="http://schemas.microsoft.com/office/drawing/2014/main" id="{D3C7B973-5F51-4EF9-B9B5-1C898D4EC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997660"/>
              </p:ext>
            </p:extLst>
          </p:nvPr>
        </p:nvGraphicFramePr>
        <p:xfrm>
          <a:off x="9910192" y="2929016"/>
          <a:ext cx="1856467" cy="1532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2" name="Graph" r:id="rId5" imgW="3708720" imgH="3061440" progId="Origin95.Graph">
                  <p:embed/>
                </p:oleObj>
              </mc:Choice>
              <mc:Fallback>
                <p:oleObj name="Graph" r:id="rId5" imgW="3708720" imgH="3061440" progId="Origin95.Graph">
                  <p:embed/>
                  <p:pic>
                    <p:nvPicPr>
                      <p:cNvPr id="4" name="Objekt 3" descr="Project Path: C:\Users\Familie\Desktop\tmp\MAPlots\Done\StackedPCB_Bottom.opju&#10;PE Folder: /StackedPCB_Bottom/&#10;Short Name: Top">
                        <a:extLst>
                          <a:ext uri="{FF2B5EF4-FFF2-40B4-BE49-F238E27FC236}">
                            <a16:creationId xmlns:a16="http://schemas.microsoft.com/office/drawing/2014/main" id="{01D1E7A3-84DA-42C4-95AD-D1C8933D2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10192" y="2929016"/>
                        <a:ext cx="1856467" cy="1532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 descr="Project Path: C:\Users\Familie\Desktop\tmp\MAPlots\Done\StackedPCB_Bottom.opju&#10;PE Folder: /StackedPCB_Bottom/&#10;Short Name: Bottom">
            <a:extLst>
              <a:ext uri="{FF2B5EF4-FFF2-40B4-BE49-F238E27FC236}">
                <a16:creationId xmlns:a16="http://schemas.microsoft.com/office/drawing/2014/main" id="{739083D9-452A-49FE-87EF-AFF73F266E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985035"/>
              </p:ext>
            </p:extLst>
          </p:nvPr>
        </p:nvGraphicFramePr>
        <p:xfrm>
          <a:off x="9910192" y="4388389"/>
          <a:ext cx="1869182" cy="153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3" name="Graph" r:id="rId7" imgW="3733200" imgH="3061440" progId="Origin95.Graph">
                  <p:embed/>
                </p:oleObj>
              </mc:Choice>
              <mc:Fallback>
                <p:oleObj name="Graph" r:id="rId7" imgW="3733200" imgH="3061440" progId="Origin95.Graph">
                  <p:embed/>
                  <p:pic>
                    <p:nvPicPr>
                      <p:cNvPr id="6" name="Objekt 5" descr="Project Path: C:\Users\Familie\Desktop\tmp\MAPlots\Done\StackedPCB_Bottom.opju&#10;PE Folder: /StackedPCB_Bottom/&#10;Short Name: Bottom">
                        <a:extLst>
                          <a:ext uri="{FF2B5EF4-FFF2-40B4-BE49-F238E27FC236}">
                            <a16:creationId xmlns:a16="http://schemas.microsoft.com/office/drawing/2014/main" id="{090A07B9-6FFD-46CC-93DB-F2B6CC274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10192" y="4388389"/>
                        <a:ext cx="1869182" cy="153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D4D591CA-B335-4288-BE2B-E5AD4CBCD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7731" y="2985711"/>
            <a:ext cx="3601021" cy="29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67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E166267-143D-4899-82E0-113180E7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FE1A5CF-D8B9-42A4-8037-4A216CC93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spcAft>
                <a:spcPts val="600"/>
              </a:spcAft>
              <a:buNone/>
            </a:pPr>
            <a:r>
              <a:rPr lang="de-DE" sz="1800"/>
              <a:t>Experimental – </a:t>
            </a:r>
            <a:r>
              <a:rPr lang="en-US" sz="1800"/>
              <a:t>Development of a Differential Counting Setup</a:t>
            </a:r>
            <a:endParaRPr lang="en-US" sz="18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6B86144-B3C8-4010-8B87-6D023AB3B9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17E708-0F83-4093-A74E-0E93B2F8A2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F3FAE69-4566-4C16-AD2E-CE742B2B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722_StackedPCB_SensitivitiyCalibration.opju&#10;PE Folder: /200722_StackedPCB_SensitivitiyCalibration/Folder1/&#10;Short Name: optlower">
            <a:extLst>
              <a:ext uri="{FF2B5EF4-FFF2-40B4-BE49-F238E27FC236}">
                <a16:creationId xmlns:a16="http://schemas.microsoft.com/office/drawing/2014/main" id="{442D8AC3-45C9-484F-833B-6CC6B28748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1002" y="1535004"/>
          <a:ext cx="6652552" cy="5090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2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Objekt 3" descr="Project Path: C:\Users\Familie\Desktop\tmp\MAPlots\200722_StackedPCB_SensitivitiyCalibration.opju&#10;PE Folder: /200722_StackedPCB_SensitivitiyCalibration/Folder1/&#10;Short Name: optlower">
                        <a:extLst>
                          <a:ext uri="{FF2B5EF4-FFF2-40B4-BE49-F238E27FC236}">
                            <a16:creationId xmlns:a16="http://schemas.microsoft.com/office/drawing/2014/main" id="{442D8AC3-45C9-484F-833B-6CC6B28748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61002" y="1535004"/>
                        <a:ext cx="6652552" cy="5090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722_StackedPCB_SensitivitiyCalibration.opju&#10;PE Folder: /200722_StackedPCB_SensitivitiyCalibration/Folder1/&#10;Short Name: optupper">
            <a:extLst>
              <a:ext uri="{FF2B5EF4-FFF2-40B4-BE49-F238E27FC236}">
                <a16:creationId xmlns:a16="http://schemas.microsoft.com/office/drawing/2014/main" id="{70C6381F-DD73-41C7-936B-8EFA056F55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54" y="1535004"/>
          <a:ext cx="6652552" cy="5090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27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200722_StackedPCB_SensitivitiyCalibration.opju&#10;PE Folder: /200722_StackedPCB_SensitivitiyCalibration/Folder1/&#10;Short Name: optupper">
                        <a:extLst>
                          <a:ext uri="{FF2B5EF4-FFF2-40B4-BE49-F238E27FC236}">
                            <a16:creationId xmlns:a16="http://schemas.microsoft.com/office/drawing/2014/main" id="{70C6381F-DD73-41C7-936B-8EFA056F5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54" y="1535004"/>
                        <a:ext cx="6652552" cy="5090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5640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A9B9DE-29E1-4CC5-B3DF-0243223E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de-DE" sz="1800" dirty="0"/>
              <a:t>Experimental – </a:t>
            </a:r>
            <a:r>
              <a:rPr lang="de-DE" sz="1800" dirty="0" err="1"/>
              <a:t>Established</a:t>
            </a:r>
            <a:r>
              <a:rPr lang="de-DE" sz="1800" dirty="0"/>
              <a:t> Reference Model </a:t>
            </a:r>
            <a:r>
              <a:rPr lang="de-DE" sz="1800" dirty="0" err="1"/>
              <a:t>for</a:t>
            </a:r>
            <a:r>
              <a:rPr lang="de-DE" sz="1800" dirty="0"/>
              <a:t> Surface Marker Expression </a:t>
            </a:r>
            <a:r>
              <a:rPr lang="de-DE" sz="1800" dirty="0" err="1"/>
              <a:t>Densities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F239C9-DB3C-4FF9-8AE9-FB7997A9E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86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7EB760-718C-48A5-BBED-67E63E4ED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17817A-DB6D-46DA-804A-82BC0C45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526_Biotinyl_IgG1_COOH.opju&#10;PE Folder: /200526_Biotinyl_IgG1_COOH/Folder1/&#10;Short Name: IgG-cooh">
            <a:extLst>
              <a:ext uri="{FF2B5EF4-FFF2-40B4-BE49-F238E27FC236}">
                <a16:creationId xmlns:a16="http://schemas.microsoft.com/office/drawing/2014/main" id="{10A2B066-0C07-46C3-9312-D0FBE417D4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20135" y="15722"/>
          <a:ext cx="3787229" cy="2980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8" name="Graph" r:id="rId3" imgW="3890160" imgH="3061440" progId="Origin95.Graph">
                  <p:embed/>
                </p:oleObj>
              </mc:Choice>
              <mc:Fallback>
                <p:oleObj name="Graph" r:id="rId3" imgW="3890160" imgH="3061440" progId="Origin95.Graph">
                  <p:embed/>
                  <p:pic>
                    <p:nvPicPr>
                      <p:cNvPr id="4" name="Objekt 3" descr="Project Path: C:\Users\Familie\Desktop\tmp\MAPlots\200526_Biotinyl_IgG1_COOH.opju&#10;PE Folder: /200526_Biotinyl_IgG1_COOH/Folder1/&#10;Short Name: IgG-cooh">
                        <a:extLst>
                          <a:ext uri="{FF2B5EF4-FFF2-40B4-BE49-F238E27FC236}">
                            <a16:creationId xmlns:a16="http://schemas.microsoft.com/office/drawing/2014/main" id="{10A2B066-0C07-46C3-9312-D0FBE417D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0135" y="15722"/>
                        <a:ext cx="3787229" cy="2980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515_Biotinylation_Analysis_NH2.opju&#10;PE Folder: /200515_Biotinylation_Analysis_NH2/Biotinylation_Low/&#10;Short Name: mag-nh2">
            <a:extLst>
              <a:ext uri="{FF2B5EF4-FFF2-40B4-BE49-F238E27FC236}">
                <a16:creationId xmlns:a16="http://schemas.microsoft.com/office/drawing/2014/main" id="{22EBA86A-2EBD-44E6-B15E-2207AF8EAF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9036" y="15722"/>
          <a:ext cx="3744416" cy="2980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9" name="Graph" r:id="rId5" imgW="3930480" imgH="3129480" progId="Origin95.Graph">
                  <p:embed/>
                </p:oleObj>
              </mc:Choice>
              <mc:Fallback>
                <p:oleObj name="Graph" r:id="rId5" imgW="3930480" imgH="3129480" progId="Origin95.Graph">
                  <p:embed/>
                  <p:pic>
                    <p:nvPicPr>
                      <p:cNvPr id="6" name="Objekt 5" descr="Project Path: C:\Users\Familie\Desktop\tmp\MAPlots\200515_Biotinylation_Analysis_NH2.opju&#10;PE Folder: /200515_Biotinylation_Analysis_NH2/Biotinylation_Low/&#10;Short Name: mag-nh2">
                        <a:extLst>
                          <a:ext uri="{FF2B5EF4-FFF2-40B4-BE49-F238E27FC236}">
                            <a16:creationId xmlns:a16="http://schemas.microsoft.com/office/drawing/2014/main" id="{22EBA86A-2EBD-44E6-B15E-2207AF8EA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9036" y="15722"/>
                        <a:ext cx="3744416" cy="2980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 descr="Project Path: C:\Users\Familie\Desktop\tmp\MAPlots\210202_Auswertung_Biotiny_LTS.opju&#10;PE Folder: /210202_Auswertung_Biotiny_LTS/Folder1/&#10;Short Name: stability">
            <a:extLst>
              <a:ext uri="{FF2B5EF4-FFF2-40B4-BE49-F238E27FC236}">
                <a16:creationId xmlns:a16="http://schemas.microsoft.com/office/drawing/2014/main" id="{4299436E-2332-4A8F-BCFF-5CF5DFB682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640" y="2500224"/>
          <a:ext cx="5832648" cy="4463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0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7" name="Objekt 6" descr="Project Path: C:\Users\Familie\Desktop\tmp\MAPlots\210202_Auswertung_Biotiny_LTS.opju&#10;PE Folder: /210202_Auswertung_Biotiny_LTS/Folder1/&#10;Short Name: stability">
                        <a:extLst>
                          <a:ext uri="{FF2B5EF4-FFF2-40B4-BE49-F238E27FC236}">
                            <a16:creationId xmlns:a16="http://schemas.microsoft.com/office/drawing/2014/main" id="{4299436E-2332-4A8F-BCFF-5CF5DFB68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55640" y="2500224"/>
                        <a:ext cx="5832648" cy="4463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 descr="Project Path: C:\Users\Familie\Desktop\tmp\AlleFACSPLots\200702_Biotinyl_COOH.opju&#10;PE Folder: /200702_Biotinyl_COOH/Folder1/&#10;Short Name: cooh">
            <a:extLst>
              <a:ext uri="{FF2B5EF4-FFF2-40B4-BE49-F238E27FC236}">
                <a16:creationId xmlns:a16="http://schemas.microsoft.com/office/drawing/2014/main" id="{C2BD3C91-F335-40CC-95C0-B68D39B698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5722"/>
          <a:ext cx="3922353" cy="2980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1" name="Graph" r:id="rId9" imgW="4078800" imgH="3098520" progId="Origin95.Graph">
                  <p:embed/>
                </p:oleObj>
              </mc:Choice>
              <mc:Fallback>
                <p:oleObj name="Graph" r:id="rId9" imgW="4078800" imgH="3098520" progId="Origin95.Graph">
                  <p:embed/>
                  <p:pic>
                    <p:nvPicPr>
                      <p:cNvPr id="8" name="Objekt 7" descr="Project Path: C:\Users\Familie\Desktop\tmp\AlleFACSPLots\200702_Biotinyl_COOH.opju&#10;PE Folder: /200702_Biotinyl_COOH/Folder1/&#10;Short Name: cooh">
                        <a:extLst>
                          <a:ext uri="{FF2B5EF4-FFF2-40B4-BE49-F238E27FC236}">
                            <a16:creationId xmlns:a16="http://schemas.microsoft.com/office/drawing/2014/main" id="{C2BD3C91-F335-40CC-95C0-B68D39B69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5722"/>
                        <a:ext cx="3922353" cy="2980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446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6164ED-1319-4DF8-8B43-55EA224360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122BC5-98E3-4909-98CB-9E105A5FDB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EE378E4-86BA-4CE6-B862-D0DCD18DCE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Ocean </a:t>
            </a:r>
            <a:r>
              <a:rPr lang="de-DE" dirty="0" err="1"/>
              <a:t>Nanotech</a:t>
            </a:r>
            <a:r>
              <a:rPr lang="de-DE" dirty="0"/>
              <a:t> MNPs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OceanNano/&#10;Short Name: OceanVc">
            <a:extLst>
              <a:ext uri="{FF2B5EF4-FFF2-40B4-BE49-F238E27FC236}">
                <a16:creationId xmlns:a16="http://schemas.microsoft.com/office/drawing/2014/main" id="{6BD355F7-4ADB-426A-BE05-485FD13F63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694106"/>
              </p:ext>
            </p:extLst>
          </p:nvPr>
        </p:nvGraphicFramePr>
        <p:xfrm>
          <a:off x="5807968" y="1543211"/>
          <a:ext cx="6083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2" name="Graph" r:id="rId3" imgW="3813120" imgH="3223440" progId="Origin95.Graph">
                  <p:embed/>
                </p:oleObj>
              </mc:Choice>
              <mc:Fallback>
                <p:oleObj name="Graph" r:id="rId3" imgW="3813120" imgH="322344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201214/OceanNano/&#10;Short Name: OceanVc">
                        <a:extLst>
                          <a:ext uri="{FF2B5EF4-FFF2-40B4-BE49-F238E27FC236}">
                            <a16:creationId xmlns:a16="http://schemas.microsoft.com/office/drawing/2014/main" id="{6BD355F7-4ADB-426A-BE05-485FD13F6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7968" y="1543211"/>
                        <a:ext cx="6083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10216_MergeOfAllBiotinylation.opju&#10;PE Folder: /210216_MergeOfAllBiotinylation/201214/OceanNano/&#10;Short Name: OceanC1">
            <a:extLst>
              <a:ext uri="{FF2B5EF4-FFF2-40B4-BE49-F238E27FC236}">
                <a16:creationId xmlns:a16="http://schemas.microsoft.com/office/drawing/2014/main" id="{0DA32716-4F50-488D-AE14-B5A02F8A3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592887"/>
              </p:ext>
            </p:extLst>
          </p:nvPr>
        </p:nvGraphicFramePr>
        <p:xfrm>
          <a:off x="141073" y="1356094"/>
          <a:ext cx="6228949" cy="4766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3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210216_MergeOfAllBiotinylation.opju&#10;PE Folder: /210216_MergeOfAllBiotinylation/201214/OceanNano/&#10;Short Name: OceanC1">
                        <a:extLst>
                          <a:ext uri="{FF2B5EF4-FFF2-40B4-BE49-F238E27FC236}">
                            <a16:creationId xmlns:a16="http://schemas.microsoft.com/office/drawing/2014/main" id="{0DA32716-4F50-488D-AE14-B5A02F8A3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073" y="1356094"/>
                        <a:ext cx="6228949" cy="4766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849E254-408C-4BFD-A8D6-DEA725794AA4}"/>
              </a:ext>
            </a:extLst>
          </p:cNvPr>
          <p:cNvSpPr txBox="1">
            <a:spLocks/>
          </p:cNvSpPr>
          <p:nvPr/>
        </p:nvSpPr>
        <p:spPr>
          <a:xfrm>
            <a:off x="425454" y="1296969"/>
            <a:ext cx="11345332" cy="44882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Symbol" pitchFamily="18" charset="2"/>
              <a:buNone/>
            </a:pPr>
            <a:r>
              <a:rPr lang="de-DE" sz="1800"/>
              <a:t>Experimental – Established Reference Model for Surface Marker Expression Densities</a:t>
            </a:r>
            <a:endParaRPr lang="de-DE" sz="1800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9AAA1851-DF47-46AD-9636-31DFAEEDF3A4}"/>
              </a:ext>
            </a:extLst>
          </p:cNvPr>
          <p:cNvSpPr txBox="1">
            <a:spLocks/>
          </p:cNvSpPr>
          <p:nvPr/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4267"/>
              </a:lnSpc>
              <a:spcBef>
                <a:spcPct val="0"/>
              </a:spcBef>
              <a:spcAft>
                <a:spcPct val="0"/>
              </a:spcAft>
              <a:defRPr lang="de-DE" sz="3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52473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de-DE" sz="1800" dirty="0"/>
              <a:t>Experimental – </a:t>
            </a:r>
            <a:r>
              <a:rPr lang="en-US" sz="1800" dirty="0"/>
              <a:t>Affinity-based Concentration Measurements in the Magnetic Flow Cytometer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11" name="Objekt 10" descr="Project Path: C:\Users\Familie\Desktop\tmp\MAPlots\Functionalization\Serpentine\200807_Serpentines.opju&#10;PE Folder: /200807_Serpentines/Folder1/&#10;Short Name: BeadDensitySubstrate">
            <a:extLst>
              <a:ext uri="{FF2B5EF4-FFF2-40B4-BE49-F238E27FC236}">
                <a16:creationId xmlns:a16="http://schemas.microsoft.com/office/drawing/2014/main" id="{A641BBE2-8F53-4D36-B323-19A259074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273700"/>
              </p:ext>
            </p:extLst>
          </p:nvPr>
        </p:nvGraphicFramePr>
        <p:xfrm>
          <a:off x="6672064" y="1814584"/>
          <a:ext cx="6178290" cy="4727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Objekt 3" descr="Project Path: C:\Users\Familie\Desktop\tmp\MAPlots\Functionalization\Serpentine\200807_Serpentines.opju&#10;PE Folder: /200807_Serpentines/Folder1/&#10;Short Name: BeadDensitySubstrate">
                        <a:extLst>
                          <a:ext uri="{FF2B5EF4-FFF2-40B4-BE49-F238E27FC236}">
                            <a16:creationId xmlns:a16="http://schemas.microsoft.com/office/drawing/2014/main" id="{62032E36-FEE9-4C14-9D0A-31796E1709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72064" y="1814584"/>
                        <a:ext cx="6178290" cy="4727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 descr="Ein Bild, das Text, Regen, Natur enthält.&#10;&#10;Automatisch generierte Beschreibung">
            <a:extLst>
              <a:ext uri="{FF2B5EF4-FFF2-40B4-BE49-F238E27FC236}">
                <a16:creationId xmlns:a16="http://schemas.microsoft.com/office/drawing/2014/main" id="{674418B4-1313-4DA6-8166-51F11638A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1"/>
          <a:stretch/>
        </p:blipFill>
        <p:spPr>
          <a:xfrm>
            <a:off x="103893" y="2248497"/>
            <a:ext cx="3390300" cy="385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 descr="Ein Bild, das Text, Natur, Regen, schwarz enthält.&#10;&#10;Automatisch generierte Beschreibung">
            <a:extLst>
              <a:ext uri="{FF2B5EF4-FFF2-40B4-BE49-F238E27FC236}">
                <a16:creationId xmlns:a16="http://schemas.microsoft.com/office/drawing/2014/main" id="{5C9409B2-7CFF-4818-87AE-85313CA850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44"/>
          <a:stretch/>
        </p:blipFill>
        <p:spPr>
          <a:xfrm>
            <a:off x="3494193" y="2248497"/>
            <a:ext cx="3390311" cy="3859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943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7305B73-855C-4127-89E0-0E6A12170D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6969"/>
            <a:ext cx="11345332" cy="619863"/>
          </a:xfrm>
        </p:spPr>
        <p:txBody>
          <a:bodyPr/>
          <a:lstStyle/>
          <a:p>
            <a:r>
              <a:rPr lang="de-DE" dirty="0"/>
              <a:t>Experimental – </a:t>
            </a:r>
            <a:r>
              <a:rPr lang="en-US" dirty="0"/>
              <a:t>Affinity-based Concentration Measurements in the </a:t>
            </a:r>
          </a:p>
          <a:p>
            <a:r>
              <a:rPr lang="en-US" dirty="0"/>
              <a:t>Magnetic Flow Cytometer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DBDCA20-93DA-41F6-BCD9-8BEEDF8AC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B61145-B53A-4549-88EA-C718B52605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A148F44-F231-4691-AA6E-30D5441B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Functionalization\Serpentine\200807_Serpentines.opju&#10;PE Folder: /200807_Serpentines/Folder1/&#10;Short Name: SerpentinesDensityCount">
            <a:extLst>
              <a:ext uri="{FF2B5EF4-FFF2-40B4-BE49-F238E27FC236}">
                <a16:creationId xmlns:a16="http://schemas.microsoft.com/office/drawing/2014/main" id="{C182C7ED-6E06-43EF-BF73-5FA3E01A0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977352"/>
              </p:ext>
            </p:extLst>
          </p:nvPr>
        </p:nvGraphicFramePr>
        <p:xfrm>
          <a:off x="971169" y="1869535"/>
          <a:ext cx="5912118" cy="4523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Objekt 3" descr="Project Path: C:\Users\Familie\Desktop\tmp\MAPlots\Functionalization\Serpentine\200807_Serpentines.opju&#10;PE Folder: /200807_Serpentines/Folder1/&#10;Short Name: SerpentinesDensityCount">
                        <a:extLst>
                          <a:ext uri="{FF2B5EF4-FFF2-40B4-BE49-F238E27FC236}">
                            <a16:creationId xmlns:a16="http://schemas.microsoft.com/office/drawing/2014/main" id="{C182C7ED-6E06-43EF-BF73-5FA3E01A0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169" y="1869535"/>
                        <a:ext cx="5912118" cy="4523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Functionalization\200903_ProfileAnalysis.opju&#10;PE Folder: /200903_ProfileAnalysis/Folder1/&#10;Short Name: NeutravidinTitration">
            <a:extLst>
              <a:ext uri="{FF2B5EF4-FFF2-40B4-BE49-F238E27FC236}">
                <a16:creationId xmlns:a16="http://schemas.microsoft.com/office/drawing/2014/main" id="{D45E510E-6E31-4095-A468-0AF678CFC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822330"/>
              </p:ext>
            </p:extLst>
          </p:nvPr>
        </p:nvGraphicFramePr>
        <p:xfrm>
          <a:off x="6871303" y="3080270"/>
          <a:ext cx="4911469" cy="3758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Functionalization\200903_ProfileAnalysis.opju&#10;PE Folder: /200903_ProfileAnalysis/Folder1/&#10;Short Name: NeutravidinTitration">
                        <a:extLst>
                          <a:ext uri="{FF2B5EF4-FFF2-40B4-BE49-F238E27FC236}">
                            <a16:creationId xmlns:a16="http://schemas.microsoft.com/office/drawing/2014/main" id="{D45E510E-6E31-4095-A468-0AF678CFC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1303" y="3080270"/>
                        <a:ext cx="4911469" cy="3758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descr="Ein Bild, das grün, Nachthimmel enthält.&#10;&#10;Automatisch generierte Beschreibung">
            <a:extLst>
              <a:ext uri="{FF2B5EF4-FFF2-40B4-BE49-F238E27FC236}">
                <a16:creationId xmlns:a16="http://schemas.microsoft.com/office/drawing/2014/main" id="{0DB6629D-ABEF-4A58-A306-E1E82FD155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88" r="3945"/>
          <a:stretch/>
        </p:blipFill>
        <p:spPr>
          <a:xfrm rot="5400000">
            <a:off x="8100234" y="700448"/>
            <a:ext cx="2453605" cy="28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7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784A6D-F007-4D03-B9BF-74A281F7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389365"/>
            <a:ext cx="11345332" cy="54715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single_2_40ulmin_2.1_chan00">
            <a:hlinkClick r:id="" action="ppaction://media"/>
            <a:extLst>
              <a:ext uri="{FF2B5EF4-FFF2-40B4-BE49-F238E27FC236}">
                <a16:creationId xmlns:a16="http://schemas.microsoft.com/office/drawing/2014/main" id="{64DBD33B-B473-4934-AAED-C769EB39D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2999" y="948281"/>
            <a:ext cx="5171665" cy="517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ingle_5_40ulmin_1_chan00">
            <a:hlinkClick r:id="" action="ppaction://media"/>
            <a:extLst>
              <a:ext uri="{FF2B5EF4-FFF2-40B4-BE49-F238E27FC236}">
                <a16:creationId xmlns:a16="http://schemas.microsoft.com/office/drawing/2014/main" id="{E2F26E84-46C3-4084-AB11-4B803577DA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1262" y="912166"/>
            <a:ext cx="5171666" cy="51716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7294DF-CBF5-4083-BF4A-537F49B5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28BB82-B6E5-47E3-B2D1-BE265F258FB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B9F3EC9-254C-4AC1-BF12-818C1E3BE6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10800" y="6108190"/>
            <a:ext cx="3992591" cy="365124"/>
          </a:xfrm>
        </p:spPr>
        <p:txBody>
          <a:bodyPr/>
          <a:lstStyle/>
          <a:p>
            <a:pPr algn="ctr"/>
            <a:r>
              <a:rPr lang="de-DE" sz="1800" b="1" dirty="0"/>
              <a:t>Plain </a:t>
            </a:r>
            <a:r>
              <a:rPr lang="de-DE" sz="1800" b="1" dirty="0" err="1"/>
              <a:t>Particles</a:t>
            </a:r>
            <a:endParaRPr lang="en-US" sz="1800" b="1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53B775A-26E5-475F-83B0-D256DA3D72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72536" y="6108190"/>
            <a:ext cx="3992591" cy="365124"/>
          </a:xfrm>
        </p:spPr>
        <p:txBody>
          <a:bodyPr/>
          <a:lstStyle/>
          <a:p>
            <a:pPr algn="ctr"/>
            <a:r>
              <a:rPr lang="de-DE" sz="1800" b="1" dirty="0" err="1"/>
              <a:t>Biotinylated</a:t>
            </a:r>
            <a:r>
              <a:rPr lang="de-DE" sz="1800" b="1" dirty="0"/>
              <a:t> </a:t>
            </a:r>
            <a:r>
              <a:rPr lang="de-DE" sz="1800" b="1" dirty="0" err="1"/>
              <a:t>Particles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99698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8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4F547C-9680-4555-9B68-299B6FF0A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1E213A-635D-4698-B221-DD649366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&#10;Short Name: BiotinylTimeAll">
            <a:extLst>
              <a:ext uri="{FF2B5EF4-FFF2-40B4-BE49-F238E27FC236}">
                <a16:creationId xmlns:a16="http://schemas.microsoft.com/office/drawing/2014/main" id="{70DED68F-B7E3-4E70-A57E-86DFAAAB1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455744"/>
              </p:ext>
            </p:extLst>
          </p:nvPr>
        </p:nvGraphicFramePr>
        <p:xfrm>
          <a:off x="6096000" y="1600430"/>
          <a:ext cx="6505955" cy="4978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1600430"/>
                        <a:ext cx="6505955" cy="4978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8">
            <a:extLst>
              <a:ext uri="{FF2B5EF4-FFF2-40B4-BE49-F238E27FC236}">
                <a16:creationId xmlns:a16="http://schemas.microsoft.com/office/drawing/2014/main" id="{25D5BE22-71A8-4C22-A8DD-D50F2FA3B168}"/>
              </a:ext>
            </a:extLst>
          </p:cNvPr>
          <p:cNvSpPr txBox="1">
            <a:spLocks/>
          </p:cNvSpPr>
          <p:nvPr/>
        </p:nvSpPr>
        <p:spPr>
          <a:xfrm>
            <a:off x="425454" y="1296969"/>
            <a:ext cx="11345332" cy="44882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Symbol" pitchFamily="18" charset="2"/>
              <a:buNone/>
            </a:pPr>
            <a:r>
              <a:rPr lang="de-DE" sz="1800"/>
              <a:t>Experimental – </a:t>
            </a:r>
            <a:r>
              <a:rPr lang="en-US" sz="1800"/>
              <a:t>Affinity-based Concentration Measurements in the Magnetic Flow Cytometer</a:t>
            </a:r>
            <a:endParaRPr lang="en-US" sz="18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556F18E-0A0D-4F69-837E-DF53030FB130}"/>
              </a:ext>
            </a:extLst>
          </p:cNvPr>
          <p:cNvSpPr txBox="1">
            <a:spLocks/>
          </p:cNvSpPr>
          <p:nvPr/>
        </p:nvSpPr>
        <p:spPr>
          <a:xfrm>
            <a:off x="425454" y="384686"/>
            <a:ext cx="11345332" cy="5471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3333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/>
              <a:t>Results</a:t>
            </a:r>
            <a:endParaRPr lang="en-US" dirty="0"/>
          </a:p>
        </p:txBody>
      </p:sp>
      <p:graphicFrame>
        <p:nvGraphicFramePr>
          <p:cNvPr id="8" name="Objekt 7" descr="Project Path: C:\Users\Familie\Desktop\tmp\MAPlots\210216_MergeOfAllBiotinylation.opju&#10;PE Folder: /210216_MergeOfAllBiotinylation/&#10;Short Name: BiotinylCountAll">
            <a:extLst>
              <a:ext uri="{FF2B5EF4-FFF2-40B4-BE49-F238E27FC236}">
                <a16:creationId xmlns:a16="http://schemas.microsoft.com/office/drawing/2014/main" id="{EEEA2578-C59D-4FE2-9A39-0206AE6DF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284169"/>
              </p:ext>
            </p:extLst>
          </p:nvPr>
        </p:nvGraphicFramePr>
        <p:xfrm>
          <a:off x="227214" y="1560420"/>
          <a:ext cx="6505955" cy="4978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4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&#10;Short Name: BiotinylCountAll">
                        <a:extLst>
                          <a:ext uri="{FF2B5EF4-FFF2-40B4-BE49-F238E27FC236}">
                            <a16:creationId xmlns:a16="http://schemas.microsoft.com/office/drawing/2014/main" id="{AE326A5E-B70B-4547-9849-64525F6697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7214" y="1560420"/>
                        <a:ext cx="6505955" cy="4978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704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8F37D198-10C3-42B9-931D-6B0374A926F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5455" y="2106501"/>
            <a:ext cx="3934580" cy="4001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rolling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 of a </a:t>
            </a:r>
            <a:r>
              <a:rPr lang="de-DE" dirty="0" err="1"/>
              <a:t>microchannel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Biofunctionalized</a:t>
            </a:r>
            <a:r>
              <a:rPr lang="de-DE" dirty="0"/>
              <a:t>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Force-Equilibrium: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Hydrodynamics</a:t>
            </a:r>
            <a:endParaRPr lang="de-DE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Volume Forces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Electro-</a:t>
            </a:r>
            <a:r>
              <a:rPr lang="de-DE" dirty="0" err="1"/>
              <a:t>Magnetism</a:t>
            </a:r>
            <a:endParaRPr lang="de-DE" dirty="0"/>
          </a:p>
          <a:p>
            <a:pPr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lvl="1" indent="0">
              <a:buNone/>
            </a:pPr>
            <a:r>
              <a:rPr lang="de-DE" dirty="0">
                <a:sym typeface="Wingdings" panose="05000000000000000000" pitchFamily="2" charset="2"/>
              </a:rPr>
              <a:t> Change in Velocity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Adhesion</a:t>
            </a:r>
            <a:endParaRPr lang="de-DE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54FC328-693D-4DEF-BB91-CC56EC37AF9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367808" y="2115760"/>
            <a:ext cx="7409309" cy="435755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</p:spTree>
    <p:extLst>
      <p:ext uri="{BB962C8B-B14F-4D97-AF65-F5344CB8AC3E}">
        <p14:creationId xmlns:p14="http://schemas.microsoft.com/office/powerpoint/2010/main" val="1892731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428CD5D-F1BF-43AB-937B-47C034849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84F2E4-7F58-4DBC-A088-C9726F375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89A0BC-22F0-45F3-B838-76495C65C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4A9EBA-FC08-4116-9916-DDDF2A31C1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414193C-FC87-4FC4-8AB0-437A1C002D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F7E94DE-D600-448A-B805-894F891C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30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2B5DB3D-C2F2-46B4-B432-C6A4F666516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B32865-4D90-4CD2-9F65-62E0F301ECA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E422BD2-4B9E-46F5-8C6D-96539AA1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1336162"/>
            <a:ext cx="11345332" cy="506998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E94F63-9803-42AD-A53D-270E6E71D4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105ED-6AA6-4BF4-80BA-FA8A14374F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BFE7884-2734-49F9-B937-8B1168B1191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1DED377-9970-4599-85B7-2602B1787A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96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B5AB997-2EE9-4E25-946A-ADC8F6FC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54" y="1521382"/>
            <a:ext cx="11345332" cy="33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D09529-58DE-4952-AF9F-ACBA0EEA8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6969"/>
            <a:ext cx="11345332" cy="44882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B628C9-BAC3-4BF5-A0DC-309A8C16C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CAF815-B0FC-4A26-8CAD-5592D86E69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6E15921-2AB4-411D-AEA5-26BA66F87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454" y="6108190"/>
            <a:ext cx="11343890" cy="36512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55E58CB4-AB12-4F31-9E85-1527C98D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Magnetic</a:t>
            </a:r>
            <a:r>
              <a:rPr lang="de-DE" dirty="0"/>
              <a:t> Field </a:t>
            </a:r>
            <a:r>
              <a:rPr lang="de-DE" dirty="0" err="1"/>
              <a:t>Computations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A3347B-FE57-43FF-AF3C-327B7D51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4" y="4811487"/>
            <a:ext cx="11345332" cy="12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52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B566519-8F1C-47AE-9578-31841383E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0A2F9F-5793-4E55-B7E9-08E51593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F38F772-EFF5-4ED2-9763-AB8361B906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6138" y="425450"/>
            <a:ext cx="11345862" cy="506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Error Sources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827_Losses_Syringe_Tubing.opju&#10;PE Folder: /200827_Losses_Syringe_Tubing/Folder1/&#10;Short Name: Losses-Syringe-Tubing">
            <a:extLst>
              <a:ext uri="{FF2B5EF4-FFF2-40B4-BE49-F238E27FC236}">
                <a16:creationId xmlns:a16="http://schemas.microsoft.com/office/drawing/2014/main" id="{A871CCBD-C648-46BF-A0B5-226EE30B3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972469"/>
              </p:ext>
            </p:extLst>
          </p:nvPr>
        </p:nvGraphicFramePr>
        <p:xfrm>
          <a:off x="72080" y="1501863"/>
          <a:ext cx="5862657" cy="4561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2" name="Graph" r:id="rId3" imgW="3662280" imgH="2849760" progId="Origin95.Graph">
                  <p:embed/>
                </p:oleObj>
              </mc:Choice>
              <mc:Fallback>
                <p:oleObj name="Graph" r:id="rId3" imgW="3662280" imgH="28497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80" y="1501863"/>
                        <a:ext cx="5862657" cy="4561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 descr="Project Path: C:\Users\Familie\Desktop\tmp\MAPlots\200618_Analysis_Concentration.opju&#10;PE Folder: /200618_Analysis_Concentration/Folder1/&#10;Short Name: ConcentrationVelocity">
            <a:extLst>
              <a:ext uri="{FF2B5EF4-FFF2-40B4-BE49-F238E27FC236}">
                <a16:creationId xmlns:a16="http://schemas.microsoft.com/office/drawing/2014/main" id="{5F7156B9-734F-4534-B2BE-9A61300DA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419450"/>
              </p:ext>
            </p:extLst>
          </p:nvPr>
        </p:nvGraphicFramePr>
        <p:xfrm>
          <a:off x="6158544" y="1340768"/>
          <a:ext cx="5961376" cy="4561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3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200618_Analysis_Concentration.opju&#10;PE Folder: /200618_Analysis_Concentration/Folder1/&#10;Short Name: ConcentrationVelocity">
                        <a:extLst>
                          <a:ext uri="{FF2B5EF4-FFF2-40B4-BE49-F238E27FC236}">
                            <a16:creationId xmlns:a16="http://schemas.microsoft.com/office/drawing/2014/main" id="{7CCCA229-657B-4E96-8974-8BBA7FA0B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8544" y="1340768"/>
                        <a:ext cx="5961376" cy="4561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 descr="Project Path: C:\Users\Familie\Desktop\tmp\MAPlots\200618_Analysis_Concentration.opju&#10;PE Folder: /200618_Analysis_Concentration/Folder1/&#10;Short Name: ErrorReal">
            <a:extLst>
              <a:ext uri="{FF2B5EF4-FFF2-40B4-BE49-F238E27FC236}">
                <a16:creationId xmlns:a16="http://schemas.microsoft.com/office/drawing/2014/main" id="{68058D74-9E85-4681-9125-C04C6A5A8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35493"/>
              </p:ext>
            </p:extLst>
          </p:nvPr>
        </p:nvGraphicFramePr>
        <p:xfrm>
          <a:off x="9146028" y="2569961"/>
          <a:ext cx="2132012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4" name="Graph" r:id="rId7" imgW="3960000" imgH="3507480" progId="Origin95.Graph">
                  <p:embed/>
                </p:oleObj>
              </mc:Choice>
              <mc:Fallback>
                <p:oleObj name="Graph" r:id="rId7" imgW="3960000" imgH="3507480" progId="Origin95.Graph">
                  <p:embed/>
                  <p:pic>
                    <p:nvPicPr>
                      <p:cNvPr id="7" name="Objekt 6" descr="Project Path: C:\Users\Familie\Desktop\tmp\MAPlots\200618_Analysis_Concentration.opju&#10;PE Folder: /200618_Analysis_Concentration/Folder1/&#10;Short Name: ErrorReal">
                        <a:extLst>
                          <a:ext uri="{FF2B5EF4-FFF2-40B4-BE49-F238E27FC236}">
                            <a16:creationId xmlns:a16="http://schemas.microsoft.com/office/drawing/2014/main" id="{42063ECE-8DD9-4942-9275-5E4C68D1AD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6028" y="2569961"/>
                        <a:ext cx="2132012" cy="188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818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19430AA-8818-4621-A062-3354F60B0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72816"/>
            <a:ext cx="5013940" cy="21803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Magnetically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of </a:t>
            </a:r>
            <a:r>
              <a:rPr lang="de-DE" dirty="0" err="1"/>
              <a:t>biotinlyated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attributed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saltatory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after </a:t>
            </a:r>
            <a:r>
              <a:rPr lang="de-DE" dirty="0" err="1"/>
              <a:t>adhesion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(</a:t>
            </a:r>
            <a:r>
              <a:rPr lang="de-DE" b="1" dirty="0"/>
              <a:t>B,C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adhesion</a:t>
            </a:r>
            <a:r>
              <a:rPr lang="de-DE" dirty="0"/>
              <a:t>, a </a:t>
            </a:r>
            <a:r>
              <a:rPr lang="de-DE" dirty="0" err="1"/>
              <a:t>wake</a:t>
            </a:r>
            <a:r>
              <a:rPr lang="de-DE" dirty="0"/>
              <a:t>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causes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back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186B277-45E4-4BED-9EE2-B15ECEA67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5341E6-0507-48AD-A6E6-4768E2A595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2" y="6473314"/>
            <a:ext cx="10217621" cy="365125"/>
          </a:xfrm>
        </p:spPr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E52810F-615D-4872-8810-7DA62104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Affinity-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Velocity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&#10;Short Name: Capture_Velocity">
            <a:extLst>
              <a:ext uri="{FF2B5EF4-FFF2-40B4-BE49-F238E27FC236}">
                <a16:creationId xmlns:a16="http://schemas.microsoft.com/office/drawing/2014/main" id="{60C97769-FD65-43C8-96EB-A126F23EB6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428856"/>
              </p:ext>
            </p:extLst>
          </p:nvPr>
        </p:nvGraphicFramePr>
        <p:xfrm>
          <a:off x="5448894" y="1147003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0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8894" y="1147003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2A9ED4C4-6073-4223-8C82-1715FD157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3" y="3953172"/>
            <a:ext cx="5034011" cy="20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23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AFBB93-4FB1-4A11-A61F-F31410D4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D641D5F-7DFC-44FD-BEDC-A4976B9CF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F2EEBB9-DEE8-4013-A72A-059F474E53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A16F6C-42B4-46D1-8577-CD32E29BE0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EAB69F9-DB5E-49F2-99F4-ED081A3989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57D8CA-3241-4274-BECB-00686C07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of </a:t>
            </a:r>
            <a:r>
              <a:rPr lang="de-DE" dirty="0" err="1"/>
              <a:t>Empirically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&#10;Short Name: BiotinylWrongCorrection">
            <a:extLst>
              <a:ext uri="{FF2B5EF4-FFF2-40B4-BE49-F238E27FC236}">
                <a16:creationId xmlns:a16="http://schemas.microsoft.com/office/drawing/2014/main" id="{14E1BE44-3577-4175-8D3D-B274ACC2B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969096"/>
              </p:ext>
            </p:extLst>
          </p:nvPr>
        </p:nvGraphicFramePr>
        <p:xfrm>
          <a:off x="2510971" y="685800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0971" y="685800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58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B5F9D9-DB87-4F81-B01B-79567031C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296970"/>
            <a:ext cx="4878458" cy="48112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Inital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100 µl: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magnetophoretic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</a:p>
          <a:p>
            <a:pPr marL="520695" lvl="1" indent="-285750">
              <a:buFont typeface="Wingdings" panose="05000000000000000000" pitchFamily="2" charset="2"/>
              <a:buChar char="è"/>
            </a:pPr>
            <a:r>
              <a:rPr lang="de-DE" dirty="0" err="1">
                <a:sym typeface="Wingdings" panose="05000000000000000000" pitchFamily="2" charset="2"/>
              </a:rPr>
              <a:t>Steep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rise</a:t>
            </a:r>
            <a:endParaRPr lang="en-US" dirty="0">
              <a:sym typeface="Wingdings" panose="05000000000000000000" pitchFamily="2" charset="2"/>
            </a:endParaRPr>
          </a:p>
          <a:p>
            <a:pPr marL="520695" lvl="1" indent="-285750">
              <a:buFont typeface="Wingdings" panose="05000000000000000000" pitchFamily="2" charset="2"/>
              <a:buChar char="è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After 700µl: 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Surface is saturated with biotinylated beads</a:t>
            </a:r>
          </a:p>
          <a:p>
            <a:pPr marL="520695" lvl="1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Burst-Like Measurement of beads</a:t>
            </a:r>
          </a:p>
          <a:p>
            <a:pPr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800µl: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Empty Syringe and Sedimentation Effects play a role</a:t>
            </a:r>
          </a:p>
          <a:p>
            <a:pPr marL="234945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 Less beads than expected are measured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E138717-5ACE-4B66-8EAC-F9EE59FF1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9542E6-9673-4D36-95C6-A7369A2C64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F98D5FF-C60B-457C-9ADA-37ED58D5CB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124F13-3E2F-4E06-869A-D994C302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647210" cy="506998"/>
          </a:xfrm>
        </p:spPr>
        <p:txBody>
          <a:bodyPr/>
          <a:lstStyle/>
          <a:p>
            <a:r>
              <a:rPr lang="de-DE" dirty="0"/>
              <a:t>Error Sources Affinity-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Concentration</a:t>
            </a:r>
            <a:r>
              <a:rPr lang="de-DE" dirty="0"/>
              <a:t> Measurement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&#10;Short Name: BiotinylTime">
            <a:extLst>
              <a:ext uri="{FF2B5EF4-FFF2-40B4-BE49-F238E27FC236}">
                <a16:creationId xmlns:a16="http://schemas.microsoft.com/office/drawing/2014/main" id="{75D27AC2-B641-4472-BECC-6B3872D51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275246"/>
              </p:ext>
            </p:extLst>
          </p:nvPr>
        </p:nvGraphicFramePr>
        <p:xfrm>
          <a:off x="5303912" y="635767"/>
          <a:ext cx="7725679" cy="5911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912" y="635767"/>
                        <a:ext cx="7725679" cy="5911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664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DC0D578-4623-4225-8FF5-8027A50CAE4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0016762-CB89-4D6E-A53E-EF2C124116A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67A1696-5289-4BD1-AC8E-DAE2022C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Hysteresis </a:t>
            </a:r>
            <a:r>
              <a:rPr lang="de-DE" dirty="0" err="1"/>
              <a:t>Calibration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Sensor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0D7C3D1-0C35-4CCB-B980-318AB1491B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D6A692-C1E8-46BE-A62E-AE85CB724E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EBD3CAC-FDCF-41E1-9CDD-4D04F165C8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722_StackedPCB_Hystereses.opju&#10;PE Folder: /200722_StackedPCB_Hystereses/Folder1/&#10;Short Name: Sensitivity_D">
            <a:extLst>
              <a:ext uri="{FF2B5EF4-FFF2-40B4-BE49-F238E27FC236}">
                <a16:creationId xmlns:a16="http://schemas.microsoft.com/office/drawing/2014/main" id="{1CB40E66-064A-4224-B285-B49DB9513E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42690"/>
              </p:ext>
            </p:extLst>
          </p:nvPr>
        </p:nvGraphicFramePr>
        <p:xfrm>
          <a:off x="5852160" y="822959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2160" y="822959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722_StackedPCB_Hystereses.opju&#10;PE Folder: /200722_StackedPCB_Hystereses/Folder1/&#10;Short Name: Hysteresis_D">
            <a:extLst>
              <a:ext uri="{FF2B5EF4-FFF2-40B4-BE49-F238E27FC236}">
                <a16:creationId xmlns:a16="http://schemas.microsoft.com/office/drawing/2014/main" id="{D7855BA4-1657-4BA6-A469-EB3232797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215878"/>
              </p:ext>
            </p:extLst>
          </p:nvPr>
        </p:nvGraphicFramePr>
        <p:xfrm>
          <a:off x="-384720" y="806315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2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4" name="Objekt 3" descr="Project Path: C:\Users\Familie\Desktop\tmp\MAPlots\200722_StackedPCB_Hystereses.opju&#10;PE Folder: /200722_StackedPCB_Hystereses/Folder1/&#10;Short Name: Hysteresis_D">
                        <a:extLst>
                          <a:ext uri="{FF2B5EF4-FFF2-40B4-BE49-F238E27FC236}">
                            <a16:creationId xmlns:a16="http://schemas.microsoft.com/office/drawing/2014/main" id="{C7DB075E-3BDC-4293-99E5-F63876BEB9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84720" y="806315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9622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45FEC1A-E6F1-4849-8FC6-E3500F89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Ocean </a:t>
            </a:r>
            <a:r>
              <a:rPr lang="de-DE" dirty="0" err="1"/>
              <a:t>Nanotech</a:t>
            </a:r>
            <a:r>
              <a:rPr lang="de-DE" dirty="0"/>
              <a:t> MNPs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6164ED-1319-4DF8-8B43-55EA224360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122BC5-98E3-4909-98CB-9E105A5FDB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EE378E4-86BA-4CE6-B862-D0DCD18DCE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OceanNano/&#10;Short Name: OceanVc">
            <a:extLst>
              <a:ext uri="{FF2B5EF4-FFF2-40B4-BE49-F238E27FC236}">
                <a16:creationId xmlns:a16="http://schemas.microsoft.com/office/drawing/2014/main" id="{6BD355F7-4ADB-426A-BE05-485FD13F63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548009"/>
              </p:ext>
            </p:extLst>
          </p:nvPr>
        </p:nvGraphicFramePr>
        <p:xfrm>
          <a:off x="5852160" y="822959"/>
          <a:ext cx="7165553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0" name="Graph" r:id="rId3" imgW="3901320" imgH="2986920" progId="Origin95.Graph">
                  <p:embed/>
                </p:oleObj>
              </mc:Choice>
              <mc:Fallback>
                <p:oleObj name="Graph" r:id="rId3" imgW="3901320" imgH="298692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2160" y="822959"/>
                        <a:ext cx="7165553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10216_MergeOfAllBiotinylation.opju&#10;PE Folder: /210216_MergeOfAllBiotinylation/201214/OceanNano/&#10;Short Name: OceanC1">
            <a:extLst>
              <a:ext uri="{FF2B5EF4-FFF2-40B4-BE49-F238E27FC236}">
                <a16:creationId xmlns:a16="http://schemas.microsoft.com/office/drawing/2014/main" id="{0DA32716-4F50-488D-AE14-B5A02F8A3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822710"/>
              </p:ext>
            </p:extLst>
          </p:nvPr>
        </p:nvGraphicFramePr>
        <p:xfrm>
          <a:off x="-96688" y="622082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1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201214/OceanNano/&#10;Short Name: OceanC1">
                        <a:extLst>
                          <a:ext uri="{FF2B5EF4-FFF2-40B4-BE49-F238E27FC236}">
                            <a16:creationId xmlns:a16="http://schemas.microsoft.com/office/drawing/2014/main" id="{A4B51EAD-7556-47A1-BCED-3348912F90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96688" y="622082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825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4EE2194-7E64-44C7-AFFA-762E5002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Micromod</a:t>
            </a:r>
            <a:r>
              <a:rPr lang="de-DE" dirty="0"/>
              <a:t> BNF-Dextran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168D268-E3B1-469A-9C0C-AC35C149F7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661AB7-AFFA-4B08-9F8C-0271041B85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BNFDextran/&#10;Short Name: BNFVc">
            <a:extLst>
              <a:ext uri="{FF2B5EF4-FFF2-40B4-BE49-F238E27FC236}">
                <a16:creationId xmlns:a16="http://schemas.microsoft.com/office/drawing/2014/main" id="{74C67991-5FD0-4475-9216-D2433090D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229439"/>
              </p:ext>
            </p:extLst>
          </p:nvPr>
        </p:nvGraphicFramePr>
        <p:xfrm>
          <a:off x="5946151" y="1231635"/>
          <a:ext cx="5823193" cy="516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0" name="Graph" r:id="rId3" imgW="3699360" imgH="3283200" progId="Origin95.Graph">
                  <p:embed/>
                </p:oleObj>
              </mc:Choice>
              <mc:Fallback>
                <p:oleObj name="Graph" r:id="rId3" imgW="3699360" imgH="32832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6151" y="1231635"/>
                        <a:ext cx="5823193" cy="516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10216_MergeOfAllBiotinylation.opju&#10;PE Folder: /210216_MergeOfAllBiotinylation/201214/BNFDextran/&#10;Short Name: BNFC1">
            <a:extLst>
              <a:ext uri="{FF2B5EF4-FFF2-40B4-BE49-F238E27FC236}">
                <a16:creationId xmlns:a16="http://schemas.microsoft.com/office/drawing/2014/main" id="{607FBEC0-342C-47C6-9237-83D398B2CE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660222"/>
              </p:ext>
            </p:extLst>
          </p:nvPr>
        </p:nvGraphicFramePr>
        <p:xfrm>
          <a:off x="-47517" y="1231635"/>
          <a:ext cx="5758962" cy="516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1" name="Graph" r:id="rId5" imgW="3659760" imgH="3283200" progId="Origin95.Graph">
                  <p:embed/>
                </p:oleObj>
              </mc:Choice>
              <mc:Fallback>
                <p:oleObj name="Graph" r:id="rId5" imgW="3659760" imgH="328320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201214/BNFDextran/&#10;Short Name: BNFC1">
                        <a:extLst>
                          <a:ext uri="{FF2B5EF4-FFF2-40B4-BE49-F238E27FC236}">
                            <a16:creationId xmlns:a16="http://schemas.microsoft.com/office/drawing/2014/main" id="{A94D5E3E-83E6-4AE2-B0F4-79BFFC155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7517" y="1231635"/>
                        <a:ext cx="5758962" cy="516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478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0B04C91F-1BFE-4DDD-8CFE-4C5D5713FBD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8" y="2949612"/>
            <a:ext cx="5946729" cy="25200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pic>
        <p:nvPicPr>
          <p:cNvPr id="29" name="Bildplatzhalter 28">
            <a:extLst>
              <a:ext uri="{FF2B5EF4-FFF2-40B4-BE49-F238E27FC236}">
                <a16:creationId xmlns:a16="http://schemas.microsoft.com/office/drawing/2014/main" id="{D40EA47A-92CF-4208-9B9A-8F0095B001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97943" y="2949612"/>
            <a:ext cx="5946729" cy="2520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</p:spTree>
    <p:extLst>
      <p:ext uri="{BB962C8B-B14F-4D97-AF65-F5344CB8AC3E}">
        <p14:creationId xmlns:p14="http://schemas.microsoft.com/office/powerpoint/2010/main" val="267719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CE04397-9449-4E59-AF81-44BFC3607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00808"/>
            <a:ext cx="5742554" cy="44073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Platereader</a:t>
            </a:r>
            <a:r>
              <a:rPr lang="de-DE" dirty="0"/>
              <a:t>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AlOx</a:t>
            </a:r>
            <a:r>
              <a:rPr lang="de-DE" dirty="0"/>
              <a:t> and </a:t>
            </a:r>
            <a:r>
              <a:rPr lang="de-DE" dirty="0" err="1"/>
              <a:t>SiN</a:t>
            </a:r>
            <a:r>
              <a:rPr lang="de-DE" dirty="0"/>
              <a:t> </a:t>
            </a:r>
            <a:r>
              <a:rPr lang="de-DE" dirty="0" err="1"/>
              <a:t>surfaces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Coverage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fluorescent</a:t>
            </a:r>
            <a:r>
              <a:rPr lang="de-DE" dirty="0"/>
              <a:t> </a:t>
            </a:r>
            <a:r>
              <a:rPr lang="de-DE" dirty="0" err="1"/>
              <a:t>streptavidin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Washing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200 µl of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micropipette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stability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</a:t>
            </a:r>
            <a:r>
              <a:rPr lang="de-DE" dirty="0">
                <a:sym typeface="Wingdings" panose="05000000000000000000" pitchFamily="2" charset="2"/>
              </a:rPr>
              <a:t> multiple </a:t>
            </a:r>
            <a:r>
              <a:rPr lang="de-DE" dirty="0" err="1">
                <a:sym typeface="Wingdings" panose="05000000000000000000" pitchFamily="2" charset="2"/>
              </a:rPr>
              <a:t>washing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>
                <a:sym typeface="Wingdings" panose="05000000000000000000" pitchFamily="2" charset="2"/>
              </a:rPr>
              <a:t>SiN</a:t>
            </a:r>
            <a:r>
              <a:rPr lang="de-DE" dirty="0">
                <a:sym typeface="Wingdings" panose="05000000000000000000" pitchFamily="2" charset="2"/>
              </a:rPr>
              <a:t> superior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AlOx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80E42E-44C0-497D-BC4B-1B33A04D2A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A44B58-12DB-40C2-A547-1846695D9F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F2C9B2-78FA-4BE6-8D00-9D68D5B4FA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367114A-6F7E-4DEB-A244-FCCC0CBB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Assessment of </a:t>
            </a:r>
            <a:r>
              <a:rPr lang="de-DE" dirty="0" err="1"/>
              <a:t>Physisorbed</a:t>
            </a:r>
            <a:r>
              <a:rPr lang="de-DE" dirty="0"/>
              <a:t> </a:t>
            </a:r>
            <a:r>
              <a:rPr lang="de-DE" dirty="0" err="1"/>
              <a:t>Biofunctionalization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619_PlateReader_SiN_AlOx.opju&#10;PE Folder: /200619_PlateReader_SiN_AlOx/Folder1/&#10;Short Name: SurfaceFuncSiNAlOx">
            <a:extLst>
              <a:ext uri="{FF2B5EF4-FFF2-40B4-BE49-F238E27FC236}">
                <a16:creationId xmlns:a16="http://schemas.microsoft.com/office/drawing/2014/main" id="{2B55D2A6-9D9A-46DF-A0CC-F71ACA541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035875"/>
              </p:ext>
            </p:extLst>
          </p:nvPr>
        </p:nvGraphicFramePr>
        <p:xfrm>
          <a:off x="5663952" y="1169476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3952" y="1169476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478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BE681A-BD4B-430E-90FC-DD10163A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C75C39-1C3D-4CEA-9A80-E267C716C5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4189F3-F5B1-4571-B67A-A56EED2712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1239DDB-DC43-41E5-8917-4D944951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Anti-Biotin-PE Assessment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515_Biotinylation_Analysis_NH2.opju&#10;PE Folder: /200515_Biotinylation_Analysis_NH2/Biotinylation_Low/&#10;Short Name: PE">
            <a:extLst>
              <a:ext uri="{FF2B5EF4-FFF2-40B4-BE49-F238E27FC236}">
                <a16:creationId xmlns:a16="http://schemas.microsoft.com/office/drawing/2014/main" id="{0A0BEB13-C42A-4EE4-A060-17300DD35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281781"/>
              </p:ext>
            </p:extLst>
          </p:nvPr>
        </p:nvGraphicFramePr>
        <p:xfrm>
          <a:off x="362386" y="1855341"/>
          <a:ext cx="6230316" cy="435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83" name="Graph" r:id="rId3" imgW="4174560" imgH="2916000" progId="Origin95.Graph">
                  <p:embed/>
                </p:oleObj>
              </mc:Choice>
              <mc:Fallback>
                <p:oleObj name="Graph" r:id="rId3" imgW="417456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386" y="1855341"/>
                        <a:ext cx="6230316" cy="435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 descr="Project Path: C:\Users\Familie\Desktop\tmp\MAPlots\200515_Biotinylation_Analysis_NH2.opju&#10;PE Folder: /200515_Biotinylation_Analysis_NH2/Biotinylation_Low/&#10;Short Name: PE-Rep">
            <a:extLst>
              <a:ext uri="{FF2B5EF4-FFF2-40B4-BE49-F238E27FC236}">
                <a16:creationId xmlns:a16="http://schemas.microsoft.com/office/drawing/2014/main" id="{35A749C7-798D-4F2E-9CF2-86ADD1AA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949155"/>
              </p:ext>
            </p:extLst>
          </p:nvPr>
        </p:nvGraphicFramePr>
        <p:xfrm>
          <a:off x="5935069" y="1753394"/>
          <a:ext cx="6230316" cy="435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84" name="Graph" r:id="rId5" imgW="4174560" imgH="2916000" progId="Origin95.Graph">
                  <p:embed/>
                </p:oleObj>
              </mc:Choice>
              <mc:Fallback>
                <p:oleObj name="Graph" r:id="rId5" imgW="4174560" imgH="2916000" progId="Origin95.Graph">
                  <p:embed/>
                  <p:pic>
                    <p:nvPicPr>
                      <p:cNvPr id="4" name="Objekt 3" descr="Project Path: C:\Users\Familie\Desktop\tmp\MAPlots\200515_Biotinylation_Analysis_NH2.opju&#10;PE Folder: /200515_Biotinylation_Analysis_NH2/Biotinylation_Low/&#10;Short Name: PE-Rep">
                        <a:extLst>
                          <a:ext uri="{FF2B5EF4-FFF2-40B4-BE49-F238E27FC236}">
                            <a16:creationId xmlns:a16="http://schemas.microsoft.com/office/drawing/2014/main" id="{C2A41199-E657-48F7-A647-8A9B3A677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5069" y="1753394"/>
                        <a:ext cx="6230316" cy="435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82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861CEC6-49BC-41F4-B474-5D0C03ED805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C7B2A5C-C916-4CB8-AAD4-23B35E37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Fluorescent</a:t>
            </a:r>
            <a:r>
              <a:rPr lang="de-DE" dirty="0"/>
              <a:t> Evaluation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Biofunctionalization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72D81EB-A165-48B9-9D4F-298A8F695F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D01BB5-C448-480F-909D-B948D022F9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10281C8-1671-477E-9355-F29A47536B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 descr="Project Path: C:\Users\Familie\Desktop\tmp\MAPlots\Functionalization\200903_ProfileAnalysis.opju&#10;PE Folder: /200903_ProfileAnalysis/Folder1/Chan1/&#10;Short Name: Chan1">
            <a:extLst>
              <a:ext uri="{FF2B5EF4-FFF2-40B4-BE49-F238E27FC236}">
                <a16:creationId xmlns:a16="http://schemas.microsoft.com/office/drawing/2014/main" id="{CBD2A331-4B19-44DA-8827-F762656D0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059767"/>
              </p:ext>
            </p:extLst>
          </p:nvPr>
        </p:nvGraphicFramePr>
        <p:xfrm>
          <a:off x="5218676" y="1102787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7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8676" y="1102787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descr="Ein Bild, das grün, Nachthimmel enthält.&#10;&#10;Automatisch generierte Beschreibung">
            <a:extLst>
              <a:ext uri="{FF2B5EF4-FFF2-40B4-BE49-F238E27FC236}">
                <a16:creationId xmlns:a16="http://schemas.microsoft.com/office/drawing/2014/main" id="{EFB6CCE3-4099-4167-A13A-486CF1159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73"/>
          <a:stretch/>
        </p:blipFill>
        <p:spPr>
          <a:xfrm>
            <a:off x="1044844" y="1556792"/>
            <a:ext cx="4335768" cy="45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47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561098A-7EF6-47CE-BF00-35EE036A1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51D9F9-D8A2-4E99-88E6-BC0C122AF4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413E9C0-3AEB-4A4D-8245-CF182A33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Surface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Plasma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901_Contact_PDMS_SessileDrop.opju&#10;PE Folder: /200901_Contact_PDMS_SessileDrop/Folder1/&#10;Short Name: PDMS-sessileDrop">
            <a:extLst>
              <a:ext uri="{FF2B5EF4-FFF2-40B4-BE49-F238E27FC236}">
                <a16:creationId xmlns:a16="http://schemas.microsoft.com/office/drawing/2014/main" id="{7A2429F6-70A3-4231-9940-254964928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018136"/>
              </p:ext>
            </p:extLst>
          </p:nvPr>
        </p:nvGraphicFramePr>
        <p:xfrm>
          <a:off x="4295800" y="1169476"/>
          <a:ext cx="6886399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9" name="Graph" r:id="rId3" imgW="3561120" imgH="2836440" progId="Origin95.Graph">
                  <p:embed/>
                </p:oleObj>
              </mc:Choice>
              <mc:Fallback>
                <p:oleObj name="Graph" r:id="rId3" imgW="3561120" imgH="283644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5800" y="1169476"/>
                        <a:ext cx="6886399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B3E69702-1442-4A2B-8870-DAC4AAF8840F}"/>
              </a:ext>
            </a:extLst>
          </p:cNvPr>
          <p:cNvSpPr txBox="1"/>
          <p:nvPr/>
        </p:nvSpPr>
        <p:spPr>
          <a:xfrm>
            <a:off x="767408" y="2204864"/>
            <a:ext cx="3168352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Difference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to</a:t>
            </a:r>
            <a:r>
              <a:rPr lang="de-DE" sz="1600" dirty="0">
                <a:latin typeface="+mn-lt"/>
              </a:rPr>
              <a:t> Piranha not </a:t>
            </a:r>
            <a:r>
              <a:rPr lang="de-DE" sz="1600" dirty="0" err="1">
                <a:latin typeface="+mn-lt"/>
              </a:rPr>
              <a:t>measrurable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contact</a:t>
            </a:r>
            <a:r>
              <a:rPr lang="de-DE" sz="1600" dirty="0">
                <a:latin typeface="+mn-lt"/>
              </a:rPr>
              <a:t> angle, but in </a:t>
            </a:r>
            <a:r>
              <a:rPr lang="de-DE" sz="1600" dirty="0" err="1">
                <a:latin typeface="+mn-lt"/>
              </a:rPr>
              <a:t>functionalization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operation</a:t>
            </a: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578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C04A7-3B54-420F-96A6-534188B3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en-US" dirty="0"/>
              <a:t>8µm Beads coated with streptavidin-</a:t>
            </a:r>
            <a:r>
              <a:rPr lang="en-US" dirty="0" err="1"/>
              <a:t>redF</a:t>
            </a:r>
            <a:r>
              <a:rPr lang="en-US" dirty="0"/>
              <a:t>-Dextran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C566-25B9-46D9-AB56-E742A61FF8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025882-D9FC-4535-9A47-8B3BFD20BF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9" name="Grafik 8" descr="Ein Bild, das Stern, schwarz, Wasser, Feuerwerk enthält.&#10;&#10;Automatisch generierte Beschreibung">
            <a:extLst>
              <a:ext uri="{FF2B5EF4-FFF2-40B4-BE49-F238E27FC236}">
                <a16:creationId xmlns:a16="http://schemas.microsoft.com/office/drawing/2014/main" id="{1BEB9CDD-62B1-4AA3-9E3B-608516263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02" t="31100" r="27161" b="19550"/>
          <a:stretch/>
        </p:blipFill>
        <p:spPr>
          <a:xfrm>
            <a:off x="425454" y="1214188"/>
            <a:ext cx="2880320" cy="3384376"/>
          </a:xfrm>
          <a:prstGeom prst="rect">
            <a:avLst/>
          </a:prstGeom>
        </p:spPr>
      </p:pic>
      <p:pic>
        <p:nvPicPr>
          <p:cNvPr id="11" name="Grafik 10" descr="Ein Bild, das Stern, Feuerwerk, Verkehr, Ende enthält.&#10;&#10;Automatisch generierte Beschreibung">
            <a:extLst>
              <a:ext uri="{FF2B5EF4-FFF2-40B4-BE49-F238E27FC236}">
                <a16:creationId xmlns:a16="http://schemas.microsoft.com/office/drawing/2014/main" id="{C4A4EF6E-3941-4581-B73C-67776753A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4" t="21651" r="30675" b="29000"/>
          <a:stretch/>
        </p:blipFill>
        <p:spPr>
          <a:xfrm>
            <a:off x="9105048" y="1214188"/>
            <a:ext cx="2664296" cy="3384376"/>
          </a:xfrm>
          <a:prstGeom prst="rect">
            <a:avLst/>
          </a:prstGeom>
        </p:spPr>
      </p:pic>
      <p:pic>
        <p:nvPicPr>
          <p:cNvPr id="13" name="Grafik 12" descr="Ein Bild, das Stern, Wasser, schwarz, Feuerwerk enthält.&#10;&#10;Automatisch generierte Beschreibung">
            <a:extLst>
              <a:ext uri="{FF2B5EF4-FFF2-40B4-BE49-F238E27FC236}">
                <a16:creationId xmlns:a16="http://schemas.microsoft.com/office/drawing/2014/main" id="{1B1FDCE1-F2EF-496F-A039-7AAD2BA58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23" t="46850" r="15833" b="6950"/>
          <a:stretch/>
        </p:blipFill>
        <p:spPr>
          <a:xfrm>
            <a:off x="4175208" y="1214188"/>
            <a:ext cx="4145528" cy="338437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6086CC2-F327-40D8-BE88-0106F4D6A327}"/>
              </a:ext>
            </a:extLst>
          </p:cNvPr>
          <p:cNvSpPr txBox="1"/>
          <p:nvPr/>
        </p:nvSpPr>
        <p:spPr>
          <a:xfrm>
            <a:off x="425454" y="5013176"/>
            <a:ext cx="288031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Maximum Biotin Coverage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19A42C-D822-48E9-85E0-5E41E09F3998}"/>
              </a:ext>
            </a:extLst>
          </p:cNvPr>
          <p:cNvSpPr txBox="1"/>
          <p:nvPr/>
        </p:nvSpPr>
        <p:spPr>
          <a:xfrm>
            <a:off x="9105048" y="5013176"/>
            <a:ext cx="266149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Blank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E393C67-D722-4C1D-8DCB-14056CCF869B}"/>
              </a:ext>
            </a:extLst>
          </p:cNvPr>
          <p:cNvSpPr txBox="1"/>
          <p:nvPr/>
        </p:nvSpPr>
        <p:spPr>
          <a:xfrm>
            <a:off x="4182718" y="5008272"/>
            <a:ext cx="414552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A</a:t>
            </a:r>
            <a:r>
              <a:rPr lang="en-US" sz="1600" dirty="0" err="1"/>
              <a:t>pprox</a:t>
            </a:r>
            <a:r>
              <a:rPr lang="en-US" sz="1600" dirty="0"/>
              <a:t> 16% Coverage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2336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47F82454-874D-404A-BBA3-E15D2F49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0428"/>
            <a:ext cx="11345332" cy="506998"/>
          </a:xfrm>
        </p:spPr>
        <p:txBody>
          <a:bodyPr/>
          <a:lstStyle/>
          <a:p>
            <a:r>
              <a:rPr lang="en-US" dirty="0"/>
              <a:t>02.06. </a:t>
            </a:r>
            <a:r>
              <a:rPr lang="en-US" dirty="0" err="1"/>
              <a:t>Biotinylation</a:t>
            </a:r>
            <a:r>
              <a:rPr lang="en-US" dirty="0"/>
              <a:t> non-magnetic 8µm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4E8DBC5-C04C-4A1A-9FB4-8CC513EF2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624282"/>
          </a:xfrm>
        </p:spPr>
        <p:txBody>
          <a:bodyPr/>
          <a:lstStyle/>
          <a:p>
            <a:r>
              <a:rPr lang="en-US" dirty="0"/>
              <a:t>Biotinylated, non-magnetic 8µm </a:t>
            </a:r>
            <a:r>
              <a:rPr lang="en-US" dirty="0" err="1"/>
              <a:t>Polystyrol</a:t>
            </a:r>
            <a:endParaRPr lang="en-US" dirty="0"/>
          </a:p>
          <a:p>
            <a:r>
              <a:rPr lang="en-US" dirty="0"/>
              <a:t>Label: Streptavidin Atto-488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8B16588-EEC2-4196-ACA2-4E872A8DC2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45</a:t>
            </a:fld>
            <a:endParaRPr 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B108810-4CB8-4BAB-9400-0B79694E2B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2D16943-5149-45A7-8DC7-3AA3F26A4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4152" y="722843"/>
            <a:ext cx="4752528" cy="5917749"/>
          </a:xfrm>
          <a:prstGeom prst="rect">
            <a:avLst/>
          </a:prstGeom>
        </p:spPr>
      </p:pic>
      <p:pic>
        <p:nvPicPr>
          <p:cNvPr id="18" name="Grafik 17" descr="Ein Bild, das Laptop, dunkel, schwarz, Stern enthält.&#10;&#10;Automatisch generierte Beschreibung">
            <a:extLst>
              <a:ext uri="{FF2B5EF4-FFF2-40B4-BE49-F238E27FC236}">
                <a16:creationId xmlns:a16="http://schemas.microsoft.com/office/drawing/2014/main" id="{0E73E9CF-47DC-42B0-8F4A-C009014DC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633" y="2281956"/>
            <a:ext cx="2262811" cy="1893071"/>
          </a:xfrm>
          <a:prstGeom prst="rect">
            <a:avLst/>
          </a:prstGeom>
        </p:spPr>
      </p:pic>
      <p:pic>
        <p:nvPicPr>
          <p:cNvPr id="19" name="Grafik 1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C9D2A20-343C-4BE8-B7ED-F09A5305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633" y="4347471"/>
            <a:ext cx="2272927" cy="190153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7BF6CE7-AE68-4A29-8756-8EBC734702CD}"/>
              </a:ext>
            </a:extLst>
          </p:cNvPr>
          <p:cNvSpPr txBox="1"/>
          <p:nvPr/>
        </p:nvSpPr>
        <p:spPr>
          <a:xfrm>
            <a:off x="2495600" y="1988840"/>
            <a:ext cx="79208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MES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AD6458-742B-4CC0-B0B4-DED9858F48C9}"/>
              </a:ext>
            </a:extLst>
          </p:cNvPr>
          <p:cNvSpPr txBox="1"/>
          <p:nvPr/>
        </p:nvSpPr>
        <p:spPr>
          <a:xfrm>
            <a:off x="4871864" y="1988840"/>
            <a:ext cx="576064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TRIS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738D1DC-1F6B-4A8C-8F61-156C12D4E203}"/>
              </a:ext>
            </a:extLst>
          </p:cNvPr>
          <p:cNvSpPr txBox="1"/>
          <p:nvPr/>
        </p:nvSpPr>
        <p:spPr>
          <a:xfrm>
            <a:off x="7104112" y="1988840"/>
            <a:ext cx="64807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TAE</a:t>
            </a:r>
          </a:p>
        </p:txBody>
      </p:sp>
      <p:pic>
        <p:nvPicPr>
          <p:cNvPr id="23" name="Grafik 22" descr="Ein Bild, das schwarz, Laptop, Zeichnung enthält.&#10;&#10;Automatisch generierte Beschreibung">
            <a:extLst>
              <a:ext uri="{FF2B5EF4-FFF2-40B4-BE49-F238E27FC236}">
                <a16:creationId xmlns:a16="http://schemas.microsoft.com/office/drawing/2014/main" id="{999ED19C-E03E-4744-B915-23515465D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145" y="4347471"/>
            <a:ext cx="2268119" cy="1897512"/>
          </a:xfrm>
          <a:prstGeom prst="rect">
            <a:avLst/>
          </a:prstGeom>
        </p:spPr>
      </p:pic>
      <p:pic>
        <p:nvPicPr>
          <p:cNvPr id="24" name="Grafik 23" descr="Ein Bild, das Laptop, Computer, Zeichnung enthält.&#10;&#10;Automatisch generierte Beschreibung">
            <a:extLst>
              <a:ext uri="{FF2B5EF4-FFF2-40B4-BE49-F238E27FC236}">
                <a16:creationId xmlns:a16="http://schemas.microsoft.com/office/drawing/2014/main" id="{B7F53440-0635-4D67-9013-85E8818A8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145" y="2277010"/>
            <a:ext cx="2268119" cy="1897512"/>
          </a:xfrm>
          <a:prstGeom prst="rect">
            <a:avLst/>
          </a:prstGeom>
        </p:spPr>
      </p:pic>
      <p:pic>
        <p:nvPicPr>
          <p:cNvPr id="25" name="Grafik 24" descr="Ein Bild, das Wasser, Laptop, fliegend, Spiel enthält.&#10;&#10;Automatisch generierte Beschreibung">
            <a:extLst>
              <a:ext uri="{FF2B5EF4-FFF2-40B4-BE49-F238E27FC236}">
                <a16:creationId xmlns:a16="http://schemas.microsoft.com/office/drawing/2014/main" id="{87026027-9224-4611-8A6F-41F928772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974" y="2277011"/>
            <a:ext cx="2268119" cy="1897512"/>
          </a:xfrm>
          <a:prstGeom prst="rect">
            <a:avLst/>
          </a:prstGeom>
        </p:spPr>
      </p:pic>
      <p:pic>
        <p:nvPicPr>
          <p:cNvPr id="26" name="Grafik 25" descr="Ein Bild, das Stern, Wasser, sitzend, Feuerwerk enthält.&#10;&#10;Automatisch generierte Beschreibung">
            <a:extLst>
              <a:ext uri="{FF2B5EF4-FFF2-40B4-BE49-F238E27FC236}">
                <a16:creationId xmlns:a16="http://schemas.microsoft.com/office/drawing/2014/main" id="{3BD60653-40F2-4362-B954-A98379C2B7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737" y="4347471"/>
            <a:ext cx="2268119" cy="189751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35FF5173-9042-4715-955E-835D35476054}"/>
              </a:ext>
            </a:extLst>
          </p:cNvPr>
          <p:cNvSpPr txBox="1"/>
          <p:nvPr/>
        </p:nvSpPr>
        <p:spPr>
          <a:xfrm>
            <a:off x="110310" y="2791760"/>
            <a:ext cx="1476297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High</a:t>
            </a:r>
          </a:p>
          <a:p>
            <a:pPr>
              <a:lnSpc>
                <a:spcPct val="114000"/>
              </a:lnSpc>
            </a:pPr>
            <a:r>
              <a:rPr lang="en-US" sz="1600" dirty="0"/>
              <a:t>(1,dark green in FACS)</a:t>
            </a:r>
            <a:endParaRPr lang="en-US" sz="16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CC21AA3-231C-46AA-880F-78A942424931}"/>
              </a:ext>
            </a:extLst>
          </p:cNvPr>
          <p:cNvSpPr txBox="1"/>
          <p:nvPr/>
        </p:nvSpPr>
        <p:spPr>
          <a:xfrm>
            <a:off x="119336" y="4725144"/>
            <a:ext cx="1476297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Blank</a:t>
            </a:r>
          </a:p>
          <a:p>
            <a:pPr>
              <a:lnSpc>
                <a:spcPct val="114000"/>
              </a:lnSpc>
            </a:pPr>
            <a:r>
              <a:rPr lang="en-US" sz="1600" dirty="0"/>
              <a:t>(5,light green in FACS)</a:t>
            </a:r>
            <a:endParaRPr lang="en-US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3761FCA-D6FD-44A2-9907-9DAD2612B377}"/>
                  </a:ext>
                </a:extLst>
              </p:cNvPr>
              <p:cNvSpPr/>
              <p:nvPr/>
            </p:nvSpPr>
            <p:spPr>
              <a:xfrm>
                <a:off x="1577581" y="3871366"/>
                <a:ext cx="1000274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µ=52,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=11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3761FCA-D6FD-44A2-9907-9DAD2612B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81" y="3871366"/>
                <a:ext cx="1000274" cy="267124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2D731FF5-4267-44EA-8904-E4EA53405061}"/>
                  </a:ext>
                </a:extLst>
              </p:cNvPr>
              <p:cNvSpPr/>
              <p:nvPr/>
            </p:nvSpPr>
            <p:spPr>
              <a:xfrm>
                <a:off x="6170856" y="3883463"/>
                <a:ext cx="1000274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µ=42,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=19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2D731FF5-4267-44EA-8904-E4EA5340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856" y="3883463"/>
                <a:ext cx="1000274" cy="267124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E29B835-4F31-44F8-913E-38E28B7D91CD}"/>
                  </a:ext>
                </a:extLst>
              </p:cNvPr>
              <p:cNvSpPr/>
              <p:nvPr/>
            </p:nvSpPr>
            <p:spPr>
              <a:xfrm>
                <a:off x="3894386" y="3871366"/>
                <a:ext cx="1000274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µ=70,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=14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E29B835-4F31-44F8-913E-38E28B7D9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386" y="3871366"/>
                <a:ext cx="1000274" cy="267124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5D0775C-1508-42D6-A8AA-884412C86F35}"/>
                  </a:ext>
                </a:extLst>
              </p:cNvPr>
              <p:cNvSpPr/>
              <p:nvPr/>
            </p:nvSpPr>
            <p:spPr>
              <a:xfrm>
                <a:off x="1561456" y="5958462"/>
                <a:ext cx="921727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µ=40,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=9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5D0775C-1508-42D6-A8AA-884412C86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456" y="5958462"/>
                <a:ext cx="921727" cy="267124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0A81445-A1F2-4780-BD10-5C2CD88B1760}"/>
                  </a:ext>
                </a:extLst>
              </p:cNvPr>
              <p:cNvSpPr/>
              <p:nvPr/>
            </p:nvSpPr>
            <p:spPr>
              <a:xfrm>
                <a:off x="6132366" y="5987642"/>
                <a:ext cx="921727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µ=24,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=0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0A81445-A1F2-4780-BD10-5C2CD88B1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366" y="5987642"/>
                <a:ext cx="921727" cy="267124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6DC6E5CE-67C3-46ED-B1E5-CEC2B7F2D1DF}"/>
                  </a:ext>
                </a:extLst>
              </p:cNvPr>
              <p:cNvSpPr/>
              <p:nvPr/>
            </p:nvSpPr>
            <p:spPr>
              <a:xfrm>
                <a:off x="3871590" y="5962929"/>
                <a:ext cx="1000274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µ=54,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=16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6DC6E5CE-67C3-46ED-B1E5-CEC2B7F2D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90" y="5962929"/>
                <a:ext cx="1000274" cy="267124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463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4"/>
          </p:nvPr>
        </p:nvSpPr>
        <p:spPr>
          <a:xfrm>
            <a:off x="425455" y="2114035"/>
            <a:ext cx="6750665" cy="189102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17.07 3“ SU8-3050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same </a:t>
            </a:r>
            <a:r>
              <a:rPr lang="de-DE" dirty="0" err="1"/>
              <a:t>day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23.07 3“ SU8-3050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after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de-DE" dirty="0"/>
              <a:t>27.07 3“ SU8-3050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same </a:t>
            </a:r>
            <a:r>
              <a:rPr lang="de-DE" dirty="0" err="1"/>
              <a:t>day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29.07 3“ </a:t>
            </a:r>
            <a:r>
              <a:rPr lang="de-DE" dirty="0">
                <a:solidFill>
                  <a:schemeClr val="bg2"/>
                </a:solidFill>
              </a:rPr>
              <a:t>SU8-3025</a:t>
            </a:r>
            <a:r>
              <a:rPr lang="de-DE" dirty="0"/>
              <a:t>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after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4“ </a:t>
            </a:r>
            <a:r>
              <a:rPr lang="de-DE" dirty="0" err="1"/>
              <a:t>desired</a:t>
            </a:r>
            <a:r>
              <a:rPr lang="de-DE" dirty="0"/>
              <a:t> 150µm Layer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>
          <a:xfrm>
            <a:off x="7176120" y="2114033"/>
            <a:ext cx="4593224" cy="18910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~ 98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~ 94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~ 53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</a:rPr>
              <a:t>~ 44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</a:rPr>
              <a:t>~ 115µm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Wafer - </a:t>
            </a:r>
            <a:r>
              <a:rPr lang="de-DE" dirty="0" err="1"/>
              <a:t>Spincoating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37A4D4-9512-4694-9C18-961D8F4E8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C785319-A204-47D1-996C-A5519C927092}" type="slidenum">
              <a:rPr lang="de-DE" smtClean="0"/>
              <a:t>46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559692F-055D-41E0-BD95-4FB0A12CE9B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425454" y="4005064"/>
          <a:ext cx="11143153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4970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/>
          <p:cNvGraphicFramePr>
            <a:graphicFrameLocks noGrp="1"/>
          </p:cNvGraphicFramePr>
          <p:nvPr>
            <p:ph idx="1"/>
          </p:nvPr>
        </p:nvGraphicFramePr>
        <p:xfrm>
          <a:off x="425450" y="2873375"/>
          <a:ext cx="11345864" cy="2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2932">
                  <a:extLst>
                    <a:ext uri="{9D8B030D-6E8A-4147-A177-3AD203B41FA5}">
                      <a16:colId xmlns:a16="http://schemas.microsoft.com/office/drawing/2014/main" val="4278148399"/>
                    </a:ext>
                  </a:extLst>
                </a:gridCol>
                <a:gridCol w="5672932">
                  <a:extLst>
                    <a:ext uri="{9D8B030D-6E8A-4147-A177-3AD203B41FA5}">
                      <a16:colId xmlns:a16="http://schemas.microsoft.com/office/drawing/2014/main" val="11138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88433"/>
                  </a:ext>
                </a:extLst>
              </a:tr>
              <a:tr h="45846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dirty="0"/>
                        <a:t>Spot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0.01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9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Overlap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9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Modulation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0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Z-Position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-6.782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8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velocity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mm/s (</a:t>
                      </a:r>
                      <a:r>
                        <a:rPr lang="de-DE" dirty="0" err="1"/>
                        <a:t>omitted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lines</a:t>
                      </a:r>
                      <a:r>
                        <a:rPr lang="de-DE" baseline="0" dirty="0"/>
                        <a:t> in </a:t>
                      </a:r>
                      <a:r>
                        <a:rPr lang="de-DE" baseline="0" dirty="0" err="1"/>
                        <a:t>dialog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20889"/>
                  </a:ext>
                </a:extLst>
              </a:tr>
            </a:tbl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785319-A204-47D1-996C-A5519C927092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25454" y="1336162"/>
            <a:ext cx="11345332" cy="506998"/>
          </a:xfrm>
        </p:spPr>
        <p:txBody>
          <a:bodyPr/>
          <a:lstStyle/>
          <a:p>
            <a:r>
              <a:rPr lang="de-DE" dirty="0"/>
              <a:t>Wafer – </a:t>
            </a:r>
            <a:r>
              <a:rPr lang="de-DE" dirty="0" err="1"/>
              <a:t>Laserwriting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09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28">
            <a:extLst>
              <a:ext uri="{FF2B5EF4-FFF2-40B4-BE49-F238E27FC236}">
                <a16:creationId xmlns:a16="http://schemas.microsoft.com/office/drawing/2014/main" id="{B7C5F37C-D717-430B-A54A-B5C1C834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102822" y="2024499"/>
            <a:ext cx="8062066" cy="3416400"/>
          </a:xfrm>
          <a:prstGeom prst="rect">
            <a:avLst/>
          </a:prstGeom>
          <a:ln>
            <a:noFill/>
          </a:ln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9285F73-41D5-47A0-B627-763416AB1A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48C4BCD-F253-499C-A686-27A657B2222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Inhaltsplatzhalter 23">
            <a:extLst>
              <a:ext uri="{FF2B5EF4-FFF2-40B4-BE49-F238E27FC236}">
                <a16:creationId xmlns:a16="http://schemas.microsoft.com/office/drawing/2014/main" id="{690259D5-191B-4807-A991-6E4E462F2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206" y="3914499"/>
            <a:ext cx="3602018" cy="15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9486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0B04C91F-1BFE-4DDD-8CFE-4C5D5713FBD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8" y="2052012"/>
            <a:ext cx="8064896" cy="34176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pic>
        <p:nvPicPr>
          <p:cNvPr id="29" name="Bildplatzhalter 28">
            <a:extLst>
              <a:ext uri="{FF2B5EF4-FFF2-40B4-BE49-F238E27FC236}">
                <a16:creationId xmlns:a16="http://schemas.microsoft.com/office/drawing/2014/main" id="{D40EA47A-92CF-4208-9B9A-8F0095B001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44272" y="3943898"/>
            <a:ext cx="3600400" cy="152571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</p:spTree>
    <p:extLst>
      <p:ext uri="{BB962C8B-B14F-4D97-AF65-F5344CB8AC3E}">
        <p14:creationId xmlns:p14="http://schemas.microsoft.com/office/powerpoint/2010/main" val="3455819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784369C-56F8-4124-8099-73893C311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629" y="2471951"/>
            <a:ext cx="6022251" cy="2851847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AC10B820-2736-4F05-A203-7C684DDF1EC1}"/>
              </a:ext>
            </a:extLst>
          </p:cNvPr>
          <p:cNvSpPr/>
          <p:nvPr/>
        </p:nvSpPr>
        <p:spPr>
          <a:xfrm>
            <a:off x="3575720" y="3854189"/>
            <a:ext cx="648072" cy="395222"/>
          </a:xfrm>
          <a:prstGeom prst="ellipse">
            <a:avLst/>
          </a:prstGeom>
          <a:noFill/>
          <a:ln w="34925" cap="rnd" cmpd="sng" algn="ctr">
            <a:solidFill>
              <a:schemeClr val="dk1">
                <a:alpha val="70000"/>
              </a:schemeClr>
            </a:solidFill>
            <a:prstDash val="solid"/>
            <a:bevel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6A2EB73-B16B-4BE3-83E5-5F1ED29508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899756" y="2420888"/>
            <a:ext cx="3461127" cy="1433301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32E34C3-F225-4BEB-8013-07EF38F76305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3899756" y="4249411"/>
            <a:ext cx="3564396" cy="1074387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89758B5E-2445-4422-837E-3A7F9C4FDE2A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/>
          <a:stretch>
            <a:fillRect/>
          </a:stretch>
        </p:blipFill>
        <p:spPr>
          <a:xfrm>
            <a:off x="7360883" y="2327274"/>
            <a:ext cx="4002090" cy="3062328"/>
          </a:xfr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4C2D1ADF-C8B0-4685-AE26-B2EB91D1967F}"/>
              </a:ext>
            </a:extLst>
          </p:cNvPr>
          <p:cNvSpPr/>
          <p:nvPr/>
        </p:nvSpPr>
        <p:spPr>
          <a:xfrm>
            <a:off x="695400" y="4946480"/>
            <a:ext cx="7830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7F7B3A0-A374-4395-8433-50B65B8FD4C4}"/>
              </a:ext>
            </a:extLst>
          </p:cNvPr>
          <p:cNvSpPr txBox="1"/>
          <p:nvPr/>
        </p:nvSpPr>
        <p:spPr>
          <a:xfrm>
            <a:off x="726880" y="5029373"/>
            <a:ext cx="72008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+mn-lt"/>
              </a:rPr>
              <a:t>2.5 mm</a:t>
            </a:r>
            <a:endParaRPr lang="en-US" sz="1600" b="1" dirty="0" err="1">
              <a:latin typeface="+mn-lt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F840D68-B358-4094-A078-BB4E78BEF8C6}"/>
              </a:ext>
            </a:extLst>
          </p:cNvPr>
          <p:cNvSpPr txBox="1"/>
          <p:nvPr/>
        </p:nvSpPr>
        <p:spPr>
          <a:xfrm>
            <a:off x="7464151" y="5324230"/>
            <a:ext cx="389882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err="1">
                <a:latin typeface="+mn-lt"/>
              </a:rPr>
              <a:t>Helou</a:t>
            </a:r>
            <a:r>
              <a:rPr lang="en-US" sz="1200" dirty="0"/>
              <a:t> et al. (2013) </a:t>
            </a:r>
            <a:r>
              <a:rPr lang="en-US" sz="1200" i="1" dirty="0">
                <a:latin typeface="+mn-lt"/>
              </a:rPr>
              <a:t>Lab on a Chip, 13</a:t>
            </a:r>
            <a:r>
              <a:rPr lang="en-US" sz="1200" dirty="0">
                <a:latin typeface="+mn-lt"/>
              </a:rPr>
              <a:t>(6)</a:t>
            </a:r>
            <a:endParaRPr lang="en-US" sz="1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1239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18481A6F-58EB-442E-AAE7-15DF92FD7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45498" y="2117148"/>
            <a:ext cx="4260444" cy="32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D41AFB4D-C42C-4574-B24A-B275EE7C92D1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2317" y="1718237"/>
            <a:ext cx="676091" cy="3994150"/>
          </a:xfrm>
          <a:scene3d>
            <a:camera prst="isometricOffAxis2Top"/>
            <a:lightRig rig="threePt" dir="t"/>
          </a:scene3d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FE75C7A9-172E-4BFE-A1B5-879273E6DDA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0412" y="1900800"/>
            <a:ext cx="4780548" cy="3994150"/>
          </a:xfrm>
          <a:scene3d>
            <a:camera prst="isometricOffAxis2Left"/>
            <a:lightRig rig="threePt" dir="t"/>
          </a:scene3d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AC10B820-2736-4F05-A203-7C684DDF1EC1}"/>
              </a:ext>
            </a:extLst>
          </p:cNvPr>
          <p:cNvSpPr/>
          <p:nvPr/>
        </p:nvSpPr>
        <p:spPr>
          <a:xfrm>
            <a:off x="3575720" y="3854189"/>
            <a:ext cx="648072" cy="395222"/>
          </a:xfrm>
          <a:prstGeom prst="ellipse">
            <a:avLst/>
          </a:prstGeom>
          <a:noFill/>
          <a:ln w="34925" cap="rnd" cmpd="sng" algn="ctr">
            <a:solidFill>
              <a:schemeClr val="dk1">
                <a:alpha val="70000"/>
              </a:schemeClr>
            </a:solidFill>
            <a:prstDash val="solid"/>
            <a:bevel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6A2EB73-B16B-4BE3-83E5-5F1ED29508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899756" y="1628800"/>
            <a:ext cx="3708412" cy="2225389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32E34C3-F225-4BEB-8013-07EF38F76305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3899756" y="4249411"/>
            <a:ext cx="3708412" cy="1645539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567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</a:t>
            </a:r>
            <a:r>
              <a:rPr lang="de-DE" sz="1800" dirty="0" err="1"/>
              <a:t>Covalent</a:t>
            </a:r>
            <a:r>
              <a:rPr lang="de-DE" sz="1800" dirty="0"/>
              <a:t> </a:t>
            </a:r>
            <a:r>
              <a:rPr lang="de-DE" sz="1800" dirty="0" err="1"/>
              <a:t>Modification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  <a:endParaRPr lang="da-DK" dirty="0"/>
          </a:p>
        </p:txBody>
      </p:sp>
      <p:pic>
        <p:nvPicPr>
          <p:cNvPr id="32" name="Inhaltsplatzhalter 31">
            <a:extLst>
              <a:ext uri="{FF2B5EF4-FFF2-40B4-BE49-F238E27FC236}">
                <a16:creationId xmlns:a16="http://schemas.microsoft.com/office/drawing/2014/main" id="{B8DFBD17-1833-4A22-AA19-B6031C42673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9333" y="2231075"/>
            <a:ext cx="12002847" cy="2395848"/>
          </a:xfr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281399F6-4EB3-4EE0-85CA-92F49C69501A}"/>
              </a:ext>
            </a:extLst>
          </p:cNvPr>
          <p:cNvSpPr/>
          <p:nvPr/>
        </p:nvSpPr>
        <p:spPr>
          <a:xfrm>
            <a:off x="0" y="4738296"/>
            <a:ext cx="12192000" cy="1192276"/>
          </a:xfrm>
          <a:prstGeom prst="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3946A7BD-B0D5-4B0A-BA11-F3FF6536476B}"/>
              </a:ext>
            </a:extLst>
          </p:cNvPr>
          <p:cNvSpPr/>
          <p:nvPr/>
        </p:nvSpPr>
        <p:spPr>
          <a:xfrm>
            <a:off x="1487488" y="5095978"/>
            <a:ext cx="2207568" cy="476910"/>
          </a:xfrm>
          <a:custGeom>
            <a:avLst/>
            <a:gdLst>
              <a:gd name="connsiteX0" fmla="*/ 0 w 3314135"/>
              <a:gd name="connsiteY0" fmla="*/ 79487 h 476910"/>
              <a:gd name="connsiteX1" fmla="*/ 79487 w 3314135"/>
              <a:gd name="connsiteY1" fmla="*/ 0 h 476910"/>
              <a:gd name="connsiteX2" fmla="*/ 3234648 w 3314135"/>
              <a:gd name="connsiteY2" fmla="*/ 0 h 476910"/>
              <a:gd name="connsiteX3" fmla="*/ 3314135 w 3314135"/>
              <a:gd name="connsiteY3" fmla="*/ 79487 h 476910"/>
              <a:gd name="connsiteX4" fmla="*/ 3314135 w 3314135"/>
              <a:gd name="connsiteY4" fmla="*/ 397423 h 476910"/>
              <a:gd name="connsiteX5" fmla="*/ 3234648 w 3314135"/>
              <a:gd name="connsiteY5" fmla="*/ 476910 h 476910"/>
              <a:gd name="connsiteX6" fmla="*/ 79487 w 3314135"/>
              <a:gd name="connsiteY6" fmla="*/ 476910 h 476910"/>
              <a:gd name="connsiteX7" fmla="*/ 0 w 3314135"/>
              <a:gd name="connsiteY7" fmla="*/ 397423 h 476910"/>
              <a:gd name="connsiteX8" fmla="*/ 0 w 3314135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135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3234648" y="0"/>
                </a:lnTo>
                <a:cubicBezTo>
                  <a:pt x="3278547" y="0"/>
                  <a:pt x="3314135" y="35588"/>
                  <a:pt x="3314135" y="79487"/>
                </a:cubicBezTo>
                <a:lnTo>
                  <a:pt x="3314135" y="397423"/>
                </a:lnTo>
                <a:cubicBezTo>
                  <a:pt x="3314135" y="441322"/>
                  <a:pt x="3278547" y="476910"/>
                  <a:pt x="3234648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gradFill flip="none" rotWithShape="1">
            <a:gsLst>
              <a:gs pos="0">
                <a:srgbClr val="009E73">
                  <a:tint val="66000"/>
                  <a:satMod val="160000"/>
                </a:srgbClr>
              </a:gs>
              <a:gs pos="50000">
                <a:srgbClr val="009E73">
                  <a:tint val="44500"/>
                  <a:satMod val="160000"/>
                </a:srgbClr>
              </a:gs>
              <a:gs pos="100000">
                <a:srgbClr val="009E73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61" tIns="91861" rIns="91861" bIns="918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Oxidation</a:t>
            </a:r>
            <a:endParaRPr lang="en-US" sz="1400" kern="1200" dirty="0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7ED50463-B373-40A7-B86A-2F0FA20D966D}"/>
              </a:ext>
            </a:extLst>
          </p:cNvPr>
          <p:cNvSpPr/>
          <p:nvPr/>
        </p:nvSpPr>
        <p:spPr>
          <a:xfrm>
            <a:off x="4547828" y="5095978"/>
            <a:ext cx="2207568" cy="476910"/>
          </a:xfrm>
          <a:custGeom>
            <a:avLst/>
            <a:gdLst>
              <a:gd name="connsiteX0" fmla="*/ 0 w 3314135"/>
              <a:gd name="connsiteY0" fmla="*/ 79487 h 476910"/>
              <a:gd name="connsiteX1" fmla="*/ 79487 w 3314135"/>
              <a:gd name="connsiteY1" fmla="*/ 0 h 476910"/>
              <a:gd name="connsiteX2" fmla="*/ 3234648 w 3314135"/>
              <a:gd name="connsiteY2" fmla="*/ 0 h 476910"/>
              <a:gd name="connsiteX3" fmla="*/ 3314135 w 3314135"/>
              <a:gd name="connsiteY3" fmla="*/ 79487 h 476910"/>
              <a:gd name="connsiteX4" fmla="*/ 3314135 w 3314135"/>
              <a:gd name="connsiteY4" fmla="*/ 397423 h 476910"/>
              <a:gd name="connsiteX5" fmla="*/ 3234648 w 3314135"/>
              <a:gd name="connsiteY5" fmla="*/ 476910 h 476910"/>
              <a:gd name="connsiteX6" fmla="*/ 79487 w 3314135"/>
              <a:gd name="connsiteY6" fmla="*/ 476910 h 476910"/>
              <a:gd name="connsiteX7" fmla="*/ 0 w 3314135"/>
              <a:gd name="connsiteY7" fmla="*/ 397423 h 476910"/>
              <a:gd name="connsiteX8" fmla="*/ 0 w 3314135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135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3234648" y="0"/>
                </a:lnTo>
                <a:cubicBezTo>
                  <a:pt x="3278547" y="0"/>
                  <a:pt x="3314135" y="35588"/>
                  <a:pt x="3314135" y="79487"/>
                </a:cubicBezTo>
                <a:lnTo>
                  <a:pt x="3314135" y="397423"/>
                </a:lnTo>
                <a:cubicBezTo>
                  <a:pt x="3314135" y="441322"/>
                  <a:pt x="3278547" y="476910"/>
                  <a:pt x="3234648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gradFill flip="none" rotWithShape="1">
            <a:gsLst>
              <a:gs pos="0">
                <a:srgbClr val="009E73">
                  <a:tint val="66000"/>
                  <a:satMod val="160000"/>
                </a:srgbClr>
              </a:gs>
              <a:gs pos="50000">
                <a:srgbClr val="009E73">
                  <a:tint val="44500"/>
                  <a:satMod val="160000"/>
                </a:srgbClr>
              </a:gs>
              <a:gs pos="100000">
                <a:srgbClr val="009E73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81" tIns="99481" rIns="99481" bIns="9948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 err="1"/>
              <a:t>Silanization</a:t>
            </a:r>
            <a:endParaRPr lang="en-US" sz="2000" kern="1200" dirty="0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D0FECE7C-2350-44A4-B812-3D725E3AEBE3}"/>
              </a:ext>
            </a:extLst>
          </p:cNvPr>
          <p:cNvSpPr/>
          <p:nvPr/>
        </p:nvSpPr>
        <p:spPr>
          <a:xfrm>
            <a:off x="7608168" y="5095978"/>
            <a:ext cx="2207568" cy="476910"/>
          </a:xfrm>
          <a:custGeom>
            <a:avLst/>
            <a:gdLst>
              <a:gd name="connsiteX0" fmla="*/ 0 w 3314135"/>
              <a:gd name="connsiteY0" fmla="*/ 79487 h 476910"/>
              <a:gd name="connsiteX1" fmla="*/ 79487 w 3314135"/>
              <a:gd name="connsiteY1" fmla="*/ 0 h 476910"/>
              <a:gd name="connsiteX2" fmla="*/ 3234648 w 3314135"/>
              <a:gd name="connsiteY2" fmla="*/ 0 h 476910"/>
              <a:gd name="connsiteX3" fmla="*/ 3314135 w 3314135"/>
              <a:gd name="connsiteY3" fmla="*/ 79487 h 476910"/>
              <a:gd name="connsiteX4" fmla="*/ 3314135 w 3314135"/>
              <a:gd name="connsiteY4" fmla="*/ 397423 h 476910"/>
              <a:gd name="connsiteX5" fmla="*/ 3234648 w 3314135"/>
              <a:gd name="connsiteY5" fmla="*/ 476910 h 476910"/>
              <a:gd name="connsiteX6" fmla="*/ 79487 w 3314135"/>
              <a:gd name="connsiteY6" fmla="*/ 476910 h 476910"/>
              <a:gd name="connsiteX7" fmla="*/ 0 w 3314135"/>
              <a:gd name="connsiteY7" fmla="*/ 397423 h 476910"/>
              <a:gd name="connsiteX8" fmla="*/ 0 w 3314135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135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3234648" y="0"/>
                </a:lnTo>
                <a:cubicBezTo>
                  <a:pt x="3278547" y="0"/>
                  <a:pt x="3314135" y="35588"/>
                  <a:pt x="3314135" y="79487"/>
                </a:cubicBezTo>
                <a:lnTo>
                  <a:pt x="3314135" y="397423"/>
                </a:lnTo>
                <a:cubicBezTo>
                  <a:pt x="3314135" y="441322"/>
                  <a:pt x="3278547" y="476910"/>
                  <a:pt x="3234648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gradFill flip="none" rotWithShape="1">
            <a:gsLst>
              <a:gs pos="0">
                <a:srgbClr val="009E73">
                  <a:tint val="66000"/>
                  <a:satMod val="160000"/>
                </a:srgbClr>
              </a:gs>
              <a:gs pos="50000">
                <a:srgbClr val="009E73">
                  <a:tint val="44500"/>
                  <a:satMod val="160000"/>
                </a:srgbClr>
              </a:gs>
              <a:gs pos="100000">
                <a:srgbClr val="009E73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81" tIns="99481" rIns="99481" bIns="9948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Polymer Coating</a:t>
            </a:r>
            <a:endParaRPr lang="en-US" sz="2000" kern="1200" dirty="0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11F55232-BD1C-4446-875F-0EB6F7AE56F8}"/>
              </a:ext>
            </a:extLst>
          </p:cNvPr>
          <p:cNvSpPr/>
          <p:nvPr/>
        </p:nvSpPr>
        <p:spPr>
          <a:xfrm>
            <a:off x="10344472" y="5116619"/>
            <a:ext cx="1775499" cy="476910"/>
          </a:xfrm>
          <a:custGeom>
            <a:avLst/>
            <a:gdLst>
              <a:gd name="connsiteX0" fmla="*/ 0 w 2463032"/>
              <a:gd name="connsiteY0" fmla="*/ 79487 h 476910"/>
              <a:gd name="connsiteX1" fmla="*/ 79487 w 2463032"/>
              <a:gd name="connsiteY1" fmla="*/ 0 h 476910"/>
              <a:gd name="connsiteX2" fmla="*/ 2383545 w 2463032"/>
              <a:gd name="connsiteY2" fmla="*/ 0 h 476910"/>
              <a:gd name="connsiteX3" fmla="*/ 2463032 w 2463032"/>
              <a:gd name="connsiteY3" fmla="*/ 79487 h 476910"/>
              <a:gd name="connsiteX4" fmla="*/ 2463032 w 2463032"/>
              <a:gd name="connsiteY4" fmla="*/ 397423 h 476910"/>
              <a:gd name="connsiteX5" fmla="*/ 2383545 w 2463032"/>
              <a:gd name="connsiteY5" fmla="*/ 476910 h 476910"/>
              <a:gd name="connsiteX6" fmla="*/ 79487 w 2463032"/>
              <a:gd name="connsiteY6" fmla="*/ 476910 h 476910"/>
              <a:gd name="connsiteX7" fmla="*/ 0 w 2463032"/>
              <a:gd name="connsiteY7" fmla="*/ 397423 h 476910"/>
              <a:gd name="connsiteX8" fmla="*/ 0 w 2463032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3032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2383545" y="0"/>
                </a:lnTo>
                <a:cubicBezTo>
                  <a:pt x="2427444" y="0"/>
                  <a:pt x="2463032" y="35588"/>
                  <a:pt x="2463032" y="79487"/>
                </a:cubicBezTo>
                <a:lnTo>
                  <a:pt x="2463032" y="397423"/>
                </a:lnTo>
                <a:cubicBezTo>
                  <a:pt x="2463032" y="441322"/>
                  <a:pt x="2427444" y="476910"/>
                  <a:pt x="2383545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noFill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81" tIns="99481" rIns="99481" bIns="9948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Protein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Attachment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568726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ster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aster2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1965</Words>
  <Application>Microsoft Office PowerPoint</Application>
  <PresentationFormat>Breitbild</PresentationFormat>
  <Paragraphs>319</Paragraphs>
  <Slides>47</Slides>
  <Notes>5</Notes>
  <HiddenSlides>4</HiddenSlides>
  <MMClips>2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Symbol</vt:lpstr>
      <vt:lpstr>Wingdings</vt:lpstr>
      <vt:lpstr>Master1</vt:lpstr>
      <vt:lpstr>Master2</vt:lpstr>
      <vt:lpstr>Graph</vt:lpstr>
      <vt:lpstr>Unicode Origin Graph</vt:lpstr>
      <vt:lpstr>Magnetically Enhanced Microflow Cytometer for Bead-based Immunoaffinity Measurements in Blood Samples</vt:lpstr>
      <vt:lpstr>Outline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PowerPoint-Präsentation</vt:lpstr>
      <vt:lpstr>Results</vt:lpstr>
      <vt:lpstr>Results</vt:lpstr>
      <vt:lpstr>Results</vt:lpstr>
      <vt:lpstr>PowerPoint-Präsentation</vt:lpstr>
      <vt:lpstr>PowerPoint-Präsentation</vt:lpstr>
      <vt:lpstr>Results</vt:lpstr>
      <vt:lpstr>Results</vt:lpstr>
      <vt:lpstr>PowerPoint-Präsentation</vt:lpstr>
      <vt:lpstr>PowerPoint-Präsentation</vt:lpstr>
      <vt:lpstr>Conclusion</vt:lpstr>
      <vt:lpstr>Thank you!</vt:lpstr>
      <vt:lpstr>Magnetic Field Computations</vt:lpstr>
      <vt:lpstr>Error Sources in the Magnetic Flow Cytometer</vt:lpstr>
      <vt:lpstr>Affinity-dependent Bead Velocity</vt:lpstr>
      <vt:lpstr>Comparison of Empirically Determined Correction Factors</vt:lpstr>
      <vt:lpstr>Error Sources Affinity-Dependent Concentration Measurement</vt:lpstr>
      <vt:lpstr>Hysteresis Calibration of the Sensor</vt:lpstr>
      <vt:lpstr>Ocean Nanotech MNPs</vt:lpstr>
      <vt:lpstr>Micromod BNF-Dextran</vt:lpstr>
      <vt:lpstr>Assessment of Physisorbed Biofunctionalization</vt:lpstr>
      <vt:lpstr>Anti-Biotin-PE Assessment</vt:lpstr>
      <vt:lpstr>Fluorescent Evaluation of the Biofunctionalization</vt:lpstr>
      <vt:lpstr>Surface Activation with Plasma</vt:lpstr>
      <vt:lpstr>8µm Beads coated with streptavidin-redF-Dextran</vt:lpstr>
      <vt:lpstr>02.06. Biotinylation non-magnetic 8µm</vt:lpstr>
      <vt:lpstr>Wafer - Spincoating</vt:lpstr>
      <vt:lpstr>Wafer – Laserwriting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Magnetically Enhanced Microflow Cytometer for Bead-based Immunoaffinity Measurements in Blood Samples</dc:title>
  <dc:creator>Johann</dc:creator>
  <cp:lastModifiedBy>Johann</cp:lastModifiedBy>
  <cp:revision>40</cp:revision>
  <dcterms:created xsi:type="dcterms:W3CDTF">2021-03-29T13:15:16Z</dcterms:created>
  <dcterms:modified xsi:type="dcterms:W3CDTF">2021-03-29T21:09:01Z</dcterms:modified>
</cp:coreProperties>
</file>